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ms-powerpoint.presentation.macroEnabled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7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8" r:id="rId12"/>
    <p:sldId id="264" r:id="rId13"/>
    <p:sldId id="265" r:id="rId14"/>
    <p:sldId id="266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77" d="100"/>
          <a:sy n="77" d="100"/>
        </p:scale>
        <p:origin x="60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ura Anderson" userId="e0e6d079-e840-44b8-9621-3bc00b46c792" providerId="ADAL" clId="{332F03D6-FFCD-4AED-867B-C203DF923861}"/>
    <pc:docChg chg="custSel addSld delSld modSld">
      <pc:chgData name="Laura Anderson" userId="e0e6d079-e840-44b8-9621-3bc00b46c792" providerId="ADAL" clId="{332F03D6-FFCD-4AED-867B-C203DF923861}" dt="2025-09-08T13:44:02.770" v="285" actId="1076"/>
      <pc:docMkLst>
        <pc:docMk/>
      </pc:docMkLst>
      <pc:sldChg chg="new del">
        <pc:chgData name="Laura Anderson" userId="e0e6d079-e840-44b8-9621-3bc00b46c792" providerId="ADAL" clId="{332F03D6-FFCD-4AED-867B-C203DF923861}" dt="2025-09-08T13:37:28.882" v="2" actId="47"/>
        <pc:sldMkLst>
          <pc:docMk/>
          <pc:sldMk cId="4208558827" sldId="267"/>
        </pc:sldMkLst>
      </pc:sldChg>
      <pc:sldChg chg="modSp add mod">
        <pc:chgData name="Laura Anderson" userId="e0e6d079-e840-44b8-9621-3bc00b46c792" providerId="ADAL" clId="{332F03D6-FFCD-4AED-867B-C203DF923861}" dt="2025-09-08T13:44:02.770" v="285" actId="1076"/>
        <pc:sldMkLst>
          <pc:docMk/>
          <pc:sldMk cId="1870253198" sldId="268"/>
        </pc:sldMkLst>
        <pc:spChg chg="mod">
          <ac:chgData name="Laura Anderson" userId="e0e6d079-e840-44b8-9621-3bc00b46c792" providerId="ADAL" clId="{332F03D6-FFCD-4AED-867B-C203DF923861}" dt="2025-09-08T13:37:32.735" v="4" actId="20577"/>
          <ac:spMkLst>
            <pc:docMk/>
            <pc:sldMk cId="1870253198" sldId="268"/>
            <ac:spMk id="2" creationId="{82711734-ED26-39A8-CE54-F8F23BC6E9DF}"/>
          </ac:spMkLst>
        </pc:spChg>
        <pc:spChg chg="mod">
          <ac:chgData name="Laura Anderson" userId="e0e6d079-e840-44b8-9621-3bc00b46c792" providerId="ADAL" clId="{332F03D6-FFCD-4AED-867B-C203DF923861}" dt="2025-09-08T13:44:02.770" v="285" actId="1076"/>
          <ac:spMkLst>
            <pc:docMk/>
            <pc:sldMk cId="1870253198" sldId="268"/>
            <ac:spMk id="3" creationId="{54D12130-3B65-21B7-FD39-492BD9D50A9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D0389-68E3-4D12-9C53-0771E2B7020B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37202-1E51-4E6D-B7B1-9E60074D07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709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D0389-68E3-4D12-9C53-0771E2B7020B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37202-1E51-4E6D-B7B1-9E60074D07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77566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D0389-68E3-4D12-9C53-0771E2B7020B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37202-1E51-4E6D-B7B1-9E60074D07F6}" type="slidenum">
              <a:rPr lang="en-GB" smtClean="0"/>
              <a:t>‹#›</a:t>
            </a:fld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488369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D0389-68E3-4D12-9C53-0771E2B7020B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37202-1E51-4E6D-B7B1-9E60074D07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0525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D0389-68E3-4D12-9C53-0771E2B7020B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37202-1E51-4E6D-B7B1-9E60074D07F6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079477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D0389-68E3-4D12-9C53-0771E2B7020B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37202-1E51-4E6D-B7B1-9E60074D07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44489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D0389-68E3-4D12-9C53-0771E2B7020B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37202-1E51-4E6D-B7B1-9E60074D07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74079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D0389-68E3-4D12-9C53-0771E2B7020B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37202-1E51-4E6D-B7B1-9E60074D07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9025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D0389-68E3-4D12-9C53-0771E2B7020B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37202-1E51-4E6D-B7B1-9E60074D07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2459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D0389-68E3-4D12-9C53-0771E2B7020B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37202-1E51-4E6D-B7B1-9E60074D07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4764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D0389-68E3-4D12-9C53-0771E2B7020B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37202-1E51-4E6D-B7B1-9E60074D07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8129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D0389-68E3-4D12-9C53-0771E2B7020B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37202-1E51-4E6D-B7B1-9E60074D07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3538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D0389-68E3-4D12-9C53-0771E2B7020B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37202-1E51-4E6D-B7B1-9E60074D07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2626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D0389-68E3-4D12-9C53-0771E2B7020B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37202-1E51-4E6D-B7B1-9E60074D07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64431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D0389-68E3-4D12-9C53-0771E2B7020B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37202-1E51-4E6D-B7B1-9E60074D07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08088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D0389-68E3-4D12-9C53-0771E2B7020B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37202-1E51-4E6D-B7B1-9E60074D07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05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  <a:alpha val="4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DD0389-68E3-4D12-9C53-0771E2B7020B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CA37202-1E51-4E6D-B7B1-9E60074D07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3348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09" r:id="rId2"/>
    <p:sldLayoutId id="2147483810" r:id="rId3"/>
    <p:sldLayoutId id="2147483811" r:id="rId4"/>
    <p:sldLayoutId id="2147483812" r:id="rId5"/>
    <p:sldLayoutId id="2147483813" r:id="rId6"/>
    <p:sldLayoutId id="2147483814" r:id="rId7"/>
    <p:sldLayoutId id="2147483815" r:id="rId8"/>
    <p:sldLayoutId id="2147483816" r:id="rId9"/>
    <p:sldLayoutId id="2147483817" r:id="rId10"/>
    <p:sldLayoutId id="2147483818" r:id="rId11"/>
    <p:sldLayoutId id="2147483819" r:id="rId12"/>
    <p:sldLayoutId id="2147483820" r:id="rId13"/>
    <p:sldLayoutId id="2147483821" r:id="rId14"/>
    <p:sldLayoutId id="2147483822" r:id="rId15"/>
    <p:sldLayoutId id="214748382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ngall.com/oak-png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0E18DF-0D2E-E63E-6424-E8A09F65401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GB" sz="7200" b="1" dirty="0">
                <a:solidFill>
                  <a:schemeClr val="accent2">
                    <a:lumMod val="50000"/>
                  </a:schemeClr>
                </a:solidFill>
                <a:latin typeface="Century Gothic" panose="020B0502020202020204" pitchFamily="34" charset="0"/>
              </a:rPr>
              <a:t>Welcome to Year 3</a:t>
            </a:r>
            <a:br>
              <a:rPr lang="en-GB" sz="7200" b="1" dirty="0">
                <a:solidFill>
                  <a:schemeClr val="accent2">
                    <a:lumMod val="50000"/>
                  </a:schemeClr>
                </a:solidFill>
                <a:latin typeface="Century Gothic" panose="020B0502020202020204" pitchFamily="34" charset="0"/>
              </a:rPr>
            </a:br>
            <a:r>
              <a:rPr lang="en-GB" sz="7200" b="1" dirty="0">
                <a:solidFill>
                  <a:schemeClr val="accent2">
                    <a:lumMod val="50000"/>
                  </a:schemeClr>
                </a:solidFill>
                <a:latin typeface="Century Gothic" panose="020B0502020202020204" pitchFamily="34" charset="0"/>
              </a:rPr>
              <a:t>Oak Class  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0BA04D-BA68-C173-7810-F74A967753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9026" y="4272391"/>
            <a:ext cx="10137913" cy="2386825"/>
          </a:xfrm>
        </p:spPr>
        <p:txBody>
          <a:bodyPr>
            <a:normAutofit/>
          </a:bodyPr>
          <a:lstStyle/>
          <a:p>
            <a:pPr algn="ctr"/>
            <a:r>
              <a:rPr lang="en-GB" sz="2400" b="1" i="1" dirty="0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"We aspire for all our children to become confident, emotionally resilient and compassionate individuals who achieve personal excellence through strength of character and a love of learning"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42755275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b="1" dirty="0">
                <a:solidFill>
                  <a:schemeClr val="accent2">
                    <a:lumMod val="50000"/>
                  </a:schemeClr>
                </a:solidFill>
                <a:latin typeface="Century Gothic" panose="020B0502020202020204" pitchFamily="34" charset="0"/>
              </a:rPr>
              <a:t>Conflict at school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b="1" dirty="0">
                <a:latin typeface="Century Gothic" panose="020B0502020202020204" pitchFamily="34" charset="0"/>
              </a:rPr>
              <a:t>We may not have been told about issues, or have been given all the details</a:t>
            </a:r>
          </a:p>
          <a:p>
            <a:r>
              <a:rPr lang="en-GB" sz="2800" b="1" dirty="0">
                <a:latin typeface="Century Gothic" panose="020B0502020202020204" pitchFamily="34" charset="0"/>
              </a:rPr>
              <a:t>Please inform school staff to resolve</a:t>
            </a:r>
          </a:p>
          <a:p>
            <a:endParaRPr lang="en-GB" sz="2800" b="1" dirty="0">
              <a:latin typeface="Century Gothic" panose="020B0502020202020204" pitchFamily="34" charset="0"/>
            </a:endParaRPr>
          </a:p>
          <a:p>
            <a:endParaRPr lang="en-GB" sz="28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06963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5AF9774-1751-7C42-44ED-18CB8A2AA7F3}"/>
              </a:ext>
            </a:extLst>
          </p:cNvPr>
          <p:cNvSpPr txBox="1"/>
          <p:nvPr/>
        </p:nvSpPr>
        <p:spPr>
          <a:xfrm>
            <a:off x="463826" y="1399210"/>
            <a:ext cx="531412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i="1" dirty="0">
                <a:solidFill>
                  <a:schemeClr val="accent2">
                    <a:lumMod val="50000"/>
                  </a:schemeClr>
                </a:solidFill>
                <a:latin typeface="Century Gothic" panose="020B0502020202020204" pitchFamily="34" charset="0"/>
              </a:rPr>
              <a:t>Have a great day!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4DD6F84-5457-E555-47FF-9EFFBAC573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tretch>
            <a:fillRect/>
          </a:stretch>
        </p:blipFill>
        <p:spPr>
          <a:xfrm>
            <a:off x="2642721" y="2466298"/>
            <a:ext cx="5942545" cy="4446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80313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473D38-3A10-6B31-53A1-FB7810C064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b="1" dirty="0">
                <a:solidFill>
                  <a:schemeClr val="accent2">
                    <a:lumMod val="50000"/>
                  </a:schemeClr>
                </a:solidFill>
                <a:latin typeface="Century Gothic" panose="020B0502020202020204" pitchFamily="34" charset="0"/>
              </a:rPr>
              <a:t>What’s new?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A0F464-E4BC-1C23-ADE8-DB876B82CB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90"/>
            <a:ext cx="8596668" cy="2767012"/>
          </a:xfrm>
        </p:spPr>
        <p:txBody>
          <a:bodyPr>
            <a:normAutofit fontScale="85000" lnSpcReduction="20000"/>
          </a:bodyPr>
          <a:lstStyle/>
          <a:p>
            <a:r>
              <a:rPr lang="en-GB" sz="2800" b="1" dirty="0">
                <a:latin typeface="Century Gothic" panose="020B0502020202020204" pitchFamily="34" charset="0"/>
              </a:rPr>
              <a:t>Key stage 2</a:t>
            </a:r>
          </a:p>
          <a:p>
            <a:r>
              <a:rPr lang="en-GB" sz="2800" b="1" dirty="0">
                <a:latin typeface="Century Gothic" panose="020B0502020202020204" pitchFamily="34" charset="0"/>
              </a:rPr>
              <a:t>Year 3 Team: Ms Anderson and Mrs Moss </a:t>
            </a:r>
            <a:r>
              <a:rPr lang="en-GB" sz="2800" i="1" dirty="0">
                <a:latin typeface="Century Gothic" panose="020B0502020202020204" pitchFamily="34" charset="0"/>
              </a:rPr>
              <a:t>(with Miss Hackett on Tuesday PM)</a:t>
            </a:r>
          </a:p>
          <a:p>
            <a:r>
              <a:rPr lang="en-GB" sz="2800" b="1" dirty="0">
                <a:latin typeface="Century Gothic" panose="020B0502020202020204" pitchFamily="34" charset="0"/>
              </a:rPr>
              <a:t>Greater opportunity for responsibility and leadership</a:t>
            </a:r>
          </a:p>
          <a:p>
            <a:r>
              <a:rPr lang="en-GB" sz="2800" b="1" dirty="0">
                <a:latin typeface="Century Gothic" panose="020B0502020202020204" pitchFamily="34" charset="0"/>
              </a:rPr>
              <a:t>Work with Year 4</a:t>
            </a:r>
          </a:p>
          <a:p>
            <a:r>
              <a:rPr lang="en-GB" sz="2800" b="1" dirty="0">
                <a:latin typeface="Century Gothic" panose="020B0502020202020204" pitchFamily="34" charset="0"/>
              </a:rPr>
              <a:t>French and discrete Grammar lessons rather than phonics</a:t>
            </a:r>
          </a:p>
        </p:txBody>
      </p:sp>
    </p:spTree>
    <p:extLst>
      <p:ext uri="{BB962C8B-B14F-4D97-AF65-F5344CB8AC3E}">
        <p14:creationId xmlns:p14="http://schemas.microsoft.com/office/powerpoint/2010/main" val="5055218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735BE2-AFD7-731F-D3A5-971AA85373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b="1" dirty="0">
                <a:solidFill>
                  <a:schemeClr val="accent2">
                    <a:lumMod val="50000"/>
                  </a:schemeClr>
                </a:solidFill>
                <a:latin typeface="Century Gothic" panose="020B0502020202020204" pitchFamily="34" charset="0"/>
              </a:rPr>
              <a:t>Topic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A06820-D2FD-4DAF-797D-BC51D70AD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2160589"/>
            <a:ext cx="10834309" cy="3880773"/>
          </a:xfrm>
        </p:spPr>
        <p:txBody>
          <a:bodyPr>
            <a:normAutofit/>
          </a:bodyPr>
          <a:lstStyle/>
          <a:p>
            <a:r>
              <a:rPr lang="en-GB" sz="2800" b="1" dirty="0">
                <a:latin typeface="Century Gothic" panose="020B0502020202020204" pitchFamily="34" charset="0"/>
              </a:rPr>
              <a:t>Celebrations – Where I fit into my world </a:t>
            </a:r>
            <a:r>
              <a:rPr lang="en-GB" sz="2800" i="1" dirty="0">
                <a:latin typeface="Century Gothic" panose="020B0502020202020204" pitchFamily="34" charset="0"/>
              </a:rPr>
              <a:t>(Religious celebrations- comparisons)</a:t>
            </a:r>
          </a:p>
          <a:p>
            <a:r>
              <a:rPr lang="en-GB" sz="2800" b="1" dirty="0">
                <a:latin typeface="Century Gothic" panose="020B0502020202020204" pitchFamily="34" charset="0"/>
              </a:rPr>
              <a:t>Romans – Raiders and traders</a:t>
            </a:r>
          </a:p>
          <a:p>
            <a:r>
              <a:rPr lang="en-GB" sz="2800" b="1" dirty="0">
                <a:latin typeface="Century Gothic" panose="020B0502020202020204" pitchFamily="34" charset="0"/>
              </a:rPr>
              <a:t>A world of difference – Local study</a:t>
            </a:r>
          </a:p>
          <a:p>
            <a:r>
              <a:rPr lang="en-GB" sz="2800" b="1" dirty="0">
                <a:latin typeface="Century Gothic" panose="020B0502020202020204" pitchFamily="34" charset="0"/>
              </a:rPr>
              <a:t>Our Active Planet</a:t>
            </a:r>
          </a:p>
          <a:p>
            <a:endParaRPr lang="en-GB" sz="28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65593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3516C6-863F-09A3-3392-6F6C99F777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b="1" dirty="0">
                <a:solidFill>
                  <a:schemeClr val="accent2">
                    <a:lumMod val="50000"/>
                  </a:schemeClr>
                </a:solidFill>
                <a:latin typeface="Century Gothic" panose="020B0502020202020204" pitchFamily="34" charset="0"/>
              </a:rPr>
              <a:t>Reading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B899D4-792F-C9C3-BB5A-D3987AD8B1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b="1" dirty="0">
                <a:latin typeface="Century Gothic" panose="020B0502020202020204" pitchFamily="34" charset="0"/>
              </a:rPr>
              <a:t>Everyday at home and school</a:t>
            </a:r>
          </a:p>
          <a:p>
            <a:r>
              <a:rPr lang="en-GB" sz="2800" b="1" dirty="0">
                <a:latin typeface="Century Gothic" panose="020B0502020202020204" pitchFamily="34" charset="0"/>
              </a:rPr>
              <a:t>Individual and group reading at school</a:t>
            </a:r>
          </a:p>
          <a:p>
            <a:r>
              <a:rPr lang="en-GB" sz="2800" b="1" dirty="0">
                <a:latin typeface="Century Gothic" panose="020B0502020202020204" pitchFamily="34" charset="0"/>
              </a:rPr>
              <a:t>Increasing emphasis on comprehension</a:t>
            </a:r>
          </a:p>
          <a:p>
            <a:r>
              <a:rPr lang="en-GB" sz="2800" b="1" dirty="0">
                <a:latin typeface="Century Gothic" panose="020B0502020202020204" pitchFamily="34" charset="0"/>
              </a:rPr>
              <a:t>Children choose their own books</a:t>
            </a:r>
          </a:p>
          <a:p>
            <a:r>
              <a:rPr lang="en-GB" sz="2800" b="1" dirty="0">
                <a:latin typeface="Century Gothic" panose="020B0502020202020204" pitchFamily="34" charset="0"/>
              </a:rPr>
              <a:t>Children must read the majority of books within that level</a:t>
            </a:r>
          </a:p>
        </p:txBody>
      </p:sp>
    </p:spTree>
    <p:extLst>
      <p:ext uri="{BB962C8B-B14F-4D97-AF65-F5344CB8AC3E}">
        <p14:creationId xmlns:p14="http://schemas.microsoft.com/office/powerpoint/2010/main" val="42756172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FCE2F4-DBD7-4DD1-3E10-A6A0B0EB8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b="1" dirty="0">
                <a:solidFill>
                  <a:schemeClr val="accent2">
                    <a:lumMod val="50000"/>
                  </a:schemeClr>
                </a:solidFill>
                <a:latin typeface="Century Gothic" panose="020B0502020202020204" pitchFamily="34" charset="0"/>
              </a:rPr>
              <a:t>Writing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F268A-EB5A-5285-7A3E-8434B0DB29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b="1" dirty="0">
                <a:latin typeface="Century Gothic" panose="020B0502020202020204" pitchFamily="34" charset="0"/>
              </a:rPr>
              <a:t>Focus on handwriting</a:t>
            </a:r>
          </a:p>
          <a:p>
            <a:r>
              <a:rPr lang="en-GB" sz="2800" b="1" dirty="0">
                <a:latin typeface="Century Gothic" panose="020B0502020202020204" pitchFamily="34" charset="0"/>
              </a:rPr>
              <a:t>Cursive style, letter starts on the line</a:t>
            </a:r>
          </a:p>
          <a:p>
            <a:r>
              <a:rPr lang="en-GB" sz="2800" b="1" dirty="0">
                <a:latin typeface="Century Gothic" panose="020B0502020202020204" pitchFamily="34" charset="0"/>
              </a:rPr>
              <a:t>Practice dictation sentences through handwriting in class</a:t>
            </a:r>
          </a:p>
          <a:p>
            <a:r>
              <a:rPr lang="en-GB" sz="2800" b="1" dirty="0">
                <a:latin typeface="Century Gothic" panose="020B0502020202020204" pitchFamily="34" charset="0"/>
              </a:rPr>
              <a:t>Letters to be written between the lines of 4mm </a:t>
            </a:r>
          </a:p>
        </p:txBody>
      </p:sp>
    </p:spTree>
    <p:extLst>
      <p:ext uri="{BB962C8B-B14F-4D97-AF65-F5344CB8AC3E}">
        <p14:creationId xmlns:p14="http://schemas.microsoft.com/office/powerpoint/2010/main" val="5242104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5C4447-67E2-85B9-69E8-2E9AF9978A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59907"/>
          </a:xfrm>
        </p:spPr>
        <p:txBody>
          <a:bodyPr>
            <a:noAutofit/>
          </a:bodyPr>
          <a:lstStyle/>
          <a:p>
            <a:r>
              <a:rPr lang="en-GB" sz="4000" b="1" dirty="0">
                <a:solidFill>
                  <a:schemeClr val="accent2">
                    <a:lumMod val="50000"/>
                  </a:schemeClr>
                </a:solidFill>
                <a:latin typeface="Century Gothic" panose="020B0502020202020204" pitchFamily="34" charset="0"/>
              </a:rPr>
              <a:t>Spellings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68326D-6204-0242-87C6-5EECA2D36A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b="1" dirty="0">
                <a:latin typeface="Century Gothic" panose="020B0502020202020204" pitchFamily="34" charset="0"/>
              </a:rPr>
              <a:t>Use – look, say, cover, write, check</a:t>
            </a:r>
          </a:p>
          <a:p>
            <a:r>
              <a:rPr lang="en-GB" sz="2800" b="1" dirty="0">
                <a:latin typeface="Century Gothic" panose="020B0502020202020204" pitchFamily="34" charset="0"/>
              </a:rPr>
              <a:t>Look at the shape of the word</a:t>
            </a:r>
          </a:p>
          <a:p>
            <a:r>
              <a:rPr lang="en-GB" sz="2800" b="1" dirty="0">
                <a:latin typeface="Century Gothic" panose="020B0502020202020204" pitchFamily="34" charset="0"/>
              </a:rPr>
              <a:t>Sound out/spell out loud/use syllables</a:t>
            </a:r>
          </a:p>
          <a:p>
            <a:r>
              <a:rPr lang="en-GB" sz="2800" b="1" dirty="0">
                <a:latin typeface="Century Gothic" panose="020B0502020202020204" pitchFamily="34" charset="0"/>
              </a:rPr>
              <a:t>Write without looking</a:t>
            </a:r>
          </a:p>
          <a:p>
            <a:r>
              <a:rPr lang="en-GB" sz="2800" b="1" dirty="0">
                <a:latin typeface="Century Gothic" panose="020B0502020202020204" pitchFamily="34" charset="0"/>
              </a:rPr>
              <a:t>Practice with sentences- context</a:t>
            </a:r>
          </a:p>
        </p:txBody>
      </p:sp>
    </p:spTree>
    <p:extLst>
      <p:ext uri="{BB962C8B-B14F-4D97-AF65-F5344CB8AC3E}">
        <p14:creationId xmlns:p14="http://schemas.microsoft.com/office/powerpoint/2010/main" val="18701625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711734-ED26-39A8-CE54-F8F23BC6E9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b="1" dirty="0">
                <a:solidFill>
                  <a:schemeClr val="accent2">
                    <a:lumMod val="50000"/>
                  </a:schemeClr>
                </a:solidFill>
              </a:rPr>
              <a:t>Times Tables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D12130-3B65-21B7-FD39-492BD9D50A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b="1" dirty="0"/>
              <a:t>All children start on 2X tables</a:t>
            </a:r>
          </a:p>
          <a:p>
            <a:r>
              <a:rPr lang="en-GB" sz="2800" b="1" dirty="0"/>
              <a:t>Tables quizzes are on Fridays</a:t>
            </a:r>
          </a:p>
          <a:p>
            <a:r>
              <a:rPr lang="en-GB" sz="2800" b="1" dirty="0"/>
              <a:t>The order of learning is 2X, 10X, 5X, 3X, 4X, 8X, 6X, 7X, 9X, 11X, 12X</a:t>
            </a:r>
          </a:p>
          <a:p>
            <a:r>
              <a:rPr lang="en-GB" sz="2800" b="1" dirty="0"/>
              <a:t>Children are encouraged to use TTRS, which will help them improve their speed of recall, and their dexterity with a keyboard.</a:t>
            </a:r>
          </a:p>
        </p:txBody>
      </p:sp>
    </p:spTree>
    <p:extLst>
      <p:ext uri="{BB962C8B-B14F-4D97-AF65-F5344CB8AC3E}">
        <p14:creationId xmlns:p14="http://schemas.microsoft.com/office/powerpoint/2010/main" val="27512222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711734-ED26-39A8-CE54-F8F23BC6E9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b="1" dirty="0">
                <a:solidFill>
                  <a:schemeClr val="accent2">
                    <a:lumMod val="50000"/>
                  </a:schemeClr>
                </a:solidFill>
              </a:rPr>
              <a:t>PE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D12130-3B65-21B7-FD39-492BD9D50A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89089"/>
            <a:ext cx="8596668" cy="3880773"/>
          </a:xfrm>
        </p:spPr>
        <p:txBody>
          <a:bodyPr>
            <a:normAutofit lnSpcReduction="10000"/>
          </a:bodyPr>
          <a:lstStyle/>
          <a:p>
            <a:r>
              <a:rPr lang="en-GB" sz="2800" b="1" dirty="0"/>
              <a:t>PE days will differ from term to term</a:t>
            </a:r>
          </a:p>
          <a:p>
            <a:r>
              <a:rPr lang="en-GB" sz="2800" b="1" dirty="0"/>
              <a:t>Children should attend school on their PE day in their PE kit</a:t>
            </a:r>
          </a:p>
          <a:p>
            <a:endParaRPr lang="en-GB" sz="2800" b="1" dirty="0"/>
          </a:p>
          <a:p>
            <a:pPr marL="0" indent="0">
              <a:buNone/>
            </a:pPr>
            <a:r>
              <a:rPr lang="en-GB" sz="2800" b="1" dirty="0"/>
              <a:t>Swimming</a:t>
            </a:r>
          </a:p>
          <a:p>
            <a:pPr>
              <a:buFontTx/>
              <a:buChar char="-"/>
            </a:pPr>
            <a:r>
              <a:rPr lang="en-GB" sz="2800" b="1" dirty="0"/>
              <a:t>Swimming takes place in Summer terms 1 &amp; 2</a:t>
            </a:r>
          </a:p>
          <a:p>
            <a:pPr>
              <a:buFontTx/>
              <a:buChar char="-"/>
            </a:pPr>
            <a:r>
              <a:rPr lang="en-GB" sz="2800" b="1" dirty="0"/>
              <a:t>This is a compulsory part of the national curriculum and all children must take part.</a:t>
            </a:r>
          </a:p>
        </p:txBody>
      </p:sp>
    </p:spTree>
    <p:extLst>
      <p:ext uri="{BB962C8B-B14F-4D97-AF65-F5344CB8AC3E}">
        <p14:creationId xmlns:p14="http://schemas.microsoft.com/office/powerpoint/2010/main" val="18702531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33A94-7890-964F-9407-ED041878F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409094"/>
          </a:xfrm>
        </p:spPr>
        <p:txBody>
          <a:bodyPr>
            <a:normAutofit/>
          </a:bodyPr>
          <a:lstStyle/>
          <a:p>
            <a:r>
              <a:rPr lang="en-GB" sz="4000" b="1" dirty="0">
                <a:solidFill>
                  <a:schemeClr val="accent2">
                    <a:lumMod val="50000"/>
                  </a:schemeClr>
                </a:solidFill>
                <a:latin typeface="Century Gothic" panose="020B0502020202020204" pitchFamily="34" charset="0"/>
              </a:rPr>
              <a:t>Pride and Presentation</a:t>
            </a:r>
            <a:br>
              <a:rPr lang="en-GB" sz="4000" b="1" dirty="0">
                <a:solidFill>
                  <a:schemeClr val="accent2">
                    <a:lumMod val="50000"/>
                  </a:schemeClr>
                </a:solidFill>
                <a:latin typeface="Century Gothic" panose="020B0502020202020204" pitchFamily="34" charset="0"/>
              </a:rPr>
            </a:br>
            <a:endParaRPr lang="en-GB" sz="4000" b="1" dirty="0">
              <a:solidFill>
                <a:schemeClr val="accent2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2AC53A-9704-B28A-DD33-5AD3A4F5C3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140199"/>
          </a:xfrm>
        </p:spPr>
        <p:txBody>
          <a:bodyPr>
            <a:normAutofit/>
          </a:bodyPr>
          <a:lstStyle/>
          <a:p>
            <a:r>
              <a:rPr lang="en-GB" sz="2800" b="1" dirty="0">
                <a:latin typeface="Century Gothic" panose="020B0502020202020204" pitchFamily="34" charset="0"/>
              </a:rPr>
              <a:t>Presentation of work is important</a:t>
            </a:r>
          </a:p>
          <a:p>
            <a:r>
              <a:rPr lang="en-GB" sz="2800" b="1" dirty="0">
                <a:latin typeface="Century Gothic" panose="020B0502020202020204" pitchFamily="34" charset="0"/>
              </a:rPr>
              <a:t>Headings to be underlined with ruler</a:t>
            </a:r>
          </a:p>
          <a:p>
            <a:r>
              <a:rPr lang="en-GB" sz="2800" b="1" dirty="0">
                <a:latin typeface="Century Gothic" panose="020B0502020202020204" pitchFamily="34" charset="0"/>
              </a:rPr>
              <a:t>Work to be completed within the timescale</a:t>
            </a:r>
          </a:p>
          <a:p>
            <a:r>
              <a:rPr lang="en-GB" sz="2800" b="1" dirty="0">
                <a:latin typeface="Century Gothic" panose="020B0502020202020204" pitchFamily="34" charset="0"/>
              </a:rPr>
              <a:t>Read through and edit work</a:t>
            </a:r>
          </a:p>
          <a:p>
            <a:r>
              <a:rPr lang="en-GB" sz="2800" b="1" dirty="0">
                <a:latin typeface="Century Gothic" panose="020B0502020202020204" pitchFamily="34" charset="0"/>
              </a:rPr>
              <a:t>Fix-it time. Children should comment on marking and correct any mistakes</a:t>
            </a:r>
          </a:p>
          <a:p>
            <a:endParaRPr lang="en-GB" sz="2800" b="1" dirty="0">
              <a:latin typeface="Century Gothic" panose="020B0502020202020204" pitchFamily="34" charset="0"/>
            </a:endParaRPr>
          </a:p>
          <a:p>
            <a:endParaRPr lang="en-GB" sz="2800" b="1" dirty="0">
              <a:latin typeface="Century Gothic" panose="020B0502020202020204" pitchFamily="34" charset="0"/>
            </a:endParaRPr>
          </a:p>
          <a:p>
            <a:endParaRPr lang="en-GB" sz="28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307485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4C69862DE999F4E9C06649AAAF4A180" ma:contentTypeVersion="0" ma:contentTypeDescription="Create a new document." ma:contentTypeScope="" ma:versionID="b0b1ce70e0cd2b4bc5f57452544bfed4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fe73d2b813e22e3327565746c32092ca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A1CCB5B-A905-45CF-90D3-FC404B9C178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F7C8E11C-899B-469C-83CF-14BDB99DFDA8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B6F08F42-4E4C-44E2-A26C-72AC9B83428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262</TotalTime>
  <Words>362</Words>
  <Application>Microsoft Office PowerPoint</Application>
  <PresentationFormat>Widescreen</PresentationFormat>
  <Paragraphs>53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Century Gothic</vt:lpstr>
      <vt:lpstr>Trebuchet MS</vt:lpstr>
      <vt:lpstr>Trebuchet MS</vt:lpstr>
      <vt:lpstr>Wingdings 3</vt:lpstr>
      <vt:lpstr>Facet</vt:lpstr>
      <vt:lpstr>Welcome to Year 3 Oak Class   </vt:lpstr>
      <vt:lpstr>What’s new?</vt:lpstr>
      <vt:lpstr>Topic</vt:lpstr>
      <vt:lpstr>Reading</vt:lpstr>
      <vt:lpstr>Writing</vt:lpstr>
      <vt:lpstr>Spellings</vt:lpstr>
      <vt:lpstr>Times Tables</vt:lpstr>
      <vt:lpstr>PE</vt:lpstr>
      <vt:lpstr>Pride and Presentation </vt:lpstr>
      <vt:lpstr>Conflict at school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Year 3</dc:title>
  <dc:creator>the oaks</dc:creator>
  <cp:lastModifiedBy>head</cp:lastModifiedBy>
  <cp:revision>26</cp:revision>
  <dcterms:created xsi:type="dcterms:W3CDTF">2022-09-04T15:18:20Z</dcterms:created>
  <dcterms:modified xsi:type="dcterms:W3CDTF">2025-09-11T08:23:43Z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0x01010074C69862DE999F4E9C06649AAAF4A180</vt:lpwstr>
  </property>
</Properties>
</file>