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582"/>
    <p:restoredTop sz="94640"/>
  </p:normalViewPr>
  <p:slideViewPr>
    <p:cSldViewPr snapToGrid="0">
      <p:cViewPr varScale="1">
        <p:scale>
          <a:sx n="73" d="100"/>
          <a:sy n="73" d="100"/>
        </p:scale>
        <p:origin x="60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C2CCD-D26C-984E-9DEC-83E57823E332}" type="datetimeFigureOut">
              <a:rPr lang="en-GB" smtClean="0"/>
              <a:t>11/09/2025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B69AF-9DC8-2F4E-9FC4-D654A903D4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2440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C2CCD-D26C-984E-9DEC-83E57823E332}" type="datetimeFigureOut">
              <a:rPr lang="en-GB" smtClean="0"/>
              <a:t>11/09/2025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B69AF-9DC8-2F4E-9FC4-D654A903D4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252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C2CCD-D26C-984E-9DEC-83E57823E332}" type="datetimeFigureOut">
              <a:rPr lang="en-GB" smtClean="0"/>
              <a:t>11/09/2025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B69AF-9DC8-2F4E-9FC4-D654A903D414}" type="slidenum">
              <a:rPr lang="en-GB" smtClean="0"/>
              <a:t>‹#›</a:t>
            </a:fld>
            <a:endParaRPr lang="en-GB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110936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C2CCD-D26C-984E-9DEC-83E57823E332}" type="datetimeFigureOut">
              <a:rPr lang="en-GB" smtClean="0"/>
              <a:t>11/09/2025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B69AF-9DC8-2F4E-9FC4-D654A903D4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49176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C2CCD-D26C-984E-9DEC-83E57823E332}" type="datetimeFigureOut">
              <a:rPr lang="en-GB" smtClean="0"/>
              <a:t>11/09/2025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B69AF-9DC8-2F4E-9FC4-D654A903D414}" type="slidenum">
              <a:rPr lang="en-GB" smtClean="0"/>
              <a:t>‹#›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554197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C2CCD-D26C-984E-9DEC-83E57823E332}" type="datetimeFigureOut">
              <a:rPr lang="en-GB" smtClean="0"/>
              <a:t>11/09/2025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B69AF-9DC8-2F4E-9FC4-D654A903D4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37349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C2CCD-D26C-984E-9DEC-83E57823E332}" type="datetimeFigureOut">
              <a:rPr lang="en-GB" smtClean="0"/>
              <a:t>11/09/2025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B69AF-9DC8-2F4E-9FC4-D654A903D4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26729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C2CCD-D26C-984E-9DEC-83E57823E332}" type="datetimeFigureOut">
              <a:rPr lang="en-GB" smtClean="0"/>
              <a:t>11/09/2025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B69AF-9DC8-2F4E-9FC4-D654A903D4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369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C2CCD-D26C-984E-9DEC-83E57823E332}" type="datetimeFigureOut">
              <a:rPr lang="en-GB" smtClean="0"/>
              <a:t>11/09/2025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B69AF-9DC8-2F4E-9FC4-D654A903D4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12478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C2CCD-D26C-984E-9DEC-83E57823E332}" type="datetimeFigureOut">
              <a:rPr lang="en-GB" smtClean="0"/>
              <a:t>11/09/2025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B69AF-9DC8-2F4E-9FC4-D654A903D4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0442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C2CCD-D26C-984E-9DEC-83E57823E332}" type="datetimeFigureOut">
              <a:rPr lang="en-GB" smtClean="0"/>
              <a:t>11/09/2025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B69AF-9DC8-2F4E-9FC4-D654A903D4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68217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C2CCD-D26C-984E-9DEC-83E57823E332}" type="datetimeFigureOut">
              <a:rPr lang="en-GB" smtClean="0"/>
              <a:t>11/09/2025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B69AF-9DC8-2F4E-9FC4-D654A903D4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96002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C2CCD-D26C-984E-9DEC-83E57823E332}" type="datetimeFigureOut">
              <a:rPr lang="en-GB" smtClean="0"/>
              <a:t>11/09/2025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B69AF-9DC8-2F4E-9FC4-D654A903D4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1101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C2CCD-D26C-984E-9DEC-83E57823E332}" type="datetimeFigureOut">
              <a:rPr lang="en-GB" smtClean="0"/>
              <a:t>11/09/2025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B69AF-9DC8-2F4E-9FC4-D654A903D4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86303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C2CCD-D26C-984E-9DEC-83E57823E332}" type="datetimeFigureOut">
              <a:rPr lang="en-GB" smtClean="0"/>
              <a:t>11/09/2025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B69AF-9DC8-2F4E-9FC4-D654A903D4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09720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C2CCD-D26C-984E-9DEC-83E57823E332}" type="datetimeFigureOut">
              <a:rPr lang="en-GB" smtClean="0"/>
              <a:t>11/09/2025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B69AF-9DC8-2F4E-9FC4-D654A903D4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98158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AC2CCD-D26C-984E-9DEC-83E57823E332}" type="datetimeFigureOut">
              <a:rPr lang="en-GB" smtClean="0"/>
              <a:t>11/09/2025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03B69AF-9DC8-2F4E-9FC4-D654A903D4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72267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148F32-EB7D-5D02-E376-D4655EA8F4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Welcome to Saplings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366E50-8478-0C9E-8A83-2783910174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Mrs Issitt (Monday to Friday) Class Teacher</a:t>
            </a:r>
          </a:p>
          <a:p>
            <a:r>
              <a:rPr lang="en-GB" dirty="0"/>
              <a:t>Mrs Reeves (Monday to Wednesday) Assistant Teacher</a:t>
            </a:r>
          </a:p>
          <a:p>
            <a:r>
              <a:rPr lang="en-GB" dirty="0"/>
              <a:t>Miss O’Neill (Thursday and Friday) Assistant Teacher </a:t>
            </a:r>
          </a:p>
        </p:txBody>
      </p:sp>
    </p:spTree>
    <p:extLst>
      <p:ext uri="{BB962C8B-B14F-4D97-AF65-F5344CB8AC3E}">
        <p14:creationId xmlns:p14="http://schemas.microsoft.com/office/powerpoint/2010/main" val="10438823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45C03D-68D8-5B9E-15B0-C3E3456723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Topics for Term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C41FE0-7AA7-3DD7-68C2-AB06AE776A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/>
              <a:t>English: The wonderful night time, phonics, handwriting</a:t>
            </a:r>
          </a:p>
          <a:p>
            <a:r>
              <a:rPr lang="en-GB" dirty="0"/>
              <a:t>Maths: Place value, shape space and measure</a:t>
            </a:r>
          </a:p>
          <a:p>
            <a:r>
              <a:rPr lang="en-GB" dirty="0"/>
              <a:t>Science: Parts of animals</a:t>
            </a:r>
          </a:p>
          <a:p>
            <a:r>
              <a:rPr lang="en-GB" dirty="0"/>
              <a:t>World Religions: Different perspectives on faith and no-faith, the Bible and Christianity</a:t>
            </a:r>
          </a:p>
          <a:p>
            <a:r>
              <a:rPr lang="en-GB" dirty="0"/>
              <a:t>Computing: Using the keyboard, PowerPoint and mouse control. </a:t>
            </a:r>
          </a:p>
          <a:p>
            <a:r>
              <a:rPr lang="en-GB" dirty="0"/>
              <a:t>Art and DT: Andy Warhol, self portraits</a:t>
            </a:r>
          </a:p>
          <a:p>
            <a:r>
              <a:rPr lang="en-GB" dirty="0"/>
              <a:t>History: Changes within living memory.</a:t>
            </a:r>
          </a:p>
          <a:p>
            <a:r>
              <a:rPr lang="en-GB" dirty="0"/>
              <a:t>Geography: Human and physical features of the UK.</a:t>
            </a:r>
          </a:p>
          <a:p>
            <a:r>
              <a:rPr lang="en-GB" dirty="0"/>
              <a:t>PHSE: New Beginnings </a:t>
            </a:r>
          </a:p>
          <a:p>
            <a:r>
              <a:rPr lang="en-GB" dirty="0"/>
              <a:t>PE: Games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621849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283338-F290-FCB4-FDF2-F369865B4E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Reading, phonics and homework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1243A4-842C-77AB-8C4F-49A64EE597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41121"/>
            <a:ext cx="8923866" cy="4700242"/>
          </a:xfrm>
        </p:spPr>
        <p:txBody>
          <a:bodyPr>
            <a:normAutofit lnSpcReduction="10000"/>
          </a:bodyPr>
          <a:lstStyle/>
          <a:p>
            <a:r>
              <a:rPr lang="en-GB" dirty="0"/>
              <a:t>Please read with children every night. Books will be changed in school</a:t>
            </a:r>
          </a:p>
          <a:p>
            <a:r>
              <a:rPr lang="en-GB" dirty="0"/>
              <a:t>The Year 1 Phonics Screening Check is a short, simple assessment that takes place each June. In 2026, it will be held during the week beginning </a:t>
            </a:r>
            <a:r>
              <a:rPr lang="en-GB" b="1" dirty="0"/>
              <a:t>Monday 8th June</a:t>
            </a:r>
            <a:r>
              <a:rPr lang="en-GB" dirty="0"/>
              <a:t>. All children in Year 1 across England take part, and a few children in Year 2 who did not meet the standard the previous year will also re-sit it.</a:t>
            </a:r>
          </a:p>
          <a:p>
            <a:r>
              <a:rPr lang="en-GB" dirty="0"/>
              <a:t>The check is designed to assess how well children are learning to use phonics. </a:t>
            </a:r>
            <a:r>
              <a:rPr lang="en-GB" b="1" dirty="0"/>
              <a:t>Phonics</a:t>
            </a:r>
            <a:r>
              <a:rPr lang="en-GB" dirty="0"/>
              <a:t> is a method of teaching children to read by breaking words down into sounds, called </a:t>
            </a:r>
            <a:r>
              <a:rPr lang="en-GB" i="1" dirty="0"/>
              <a:t>phonemes</a:t>
            </a:r>
            <a:r>
              <a:rPr lang="en-GB" dirty="0"/>
              <a:t>. For example, the word </a:t>
            </a:r>
            <a:r>
              <a:rPr lang="en-GB" i="1" dirty="0"/>
              <a:t>ship</a:t>
            </a:r>
            <a:r>
              <a:rPr lang="en-GB" dirty="0"/>
              <a:t> has three sounds: /</a:t>
            </a:r>
            <a:r>
              <a:rPr lang="en-GB" dirty="0" err="1"/>
              <a:t>sh</a:t>
            </a:r>
            <a:r>
              <a:rPr lang="en-GB" dirty="0"/>
              <a:t>/ /</a:t>
            </a:r>
            <a:r>
              <a:rPr lang="en-GB" dirty="0" err="1"/>
              <a:t>i</a:t>
            </a:r>
            <a:r>
              <a:rPr lang="en-GB" dirty="0"/>
              <a:t>/ /p/. Children are taught to recognise letters or groups of letters (called </a:t>
            </a:r>
            <a:r>
              <a:rPr lang="en-GB" i="1" dirty="0"/>
              <a:t>graphemes</a:t>
            </a:r>
            <a:r>
              <a:rPr lang="en-GB" dirty="0"/>
              <a:t>) and blend them together to read words. Phonics gives children the building blocks to decode unfamiliar words, which is an essential early reading skill.</a:t>
            </a:r>
          </a:p>
          <a:p>
            <a:r>
              <a:rPr lang="en-GB" dirty="0"/>
              <a:t>In the test, each child reads 40 words to their teacher—some are real words, and some are made-up “nonsense words” that test whether children can apply their phonics skills to unfamiliar combinations. The check is informal, takes only a few minutes, and is done one-to-one with the teacher in a calm environment. Results are shared with parents before the summer holidays.</a:t>
            </a:r>
          </a:p>
        </p:txBody>
      </p:sp>
    </p:spTree>
    <p:extLst>
      <p:ext uri="{BB962C8B-B14F-4D97-AF65-F5344CB8AC3E}">
        <p14:creationId xmlns:p14="http://schemas.microsoft.com/office/powerpoint/2010/main" val="18870895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E913E4-F86E-3673-7456-ED28565377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Expectations in English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AA0254-EF79-02AB-15A0-4FC15766A0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02081"/>
            <a:ext cx="10264986" cy="5455919"/>
          </a:xfrm>
        </p:spPr>
        <p:txBody>
          <a:bodyPr>
            <a:normAutofit fontScale="70000" lnSpcReduction="20000"/>
          </a:bodyPr>
          <a:lstStyle/>
          <a:p>
            <a:r>
              <a:rPr lang="en-GB" b="1" dirty="0"/>
              <a:t>📖 English – Year 1 Expectations</a:t>
            </a:r>
          </a:p>
          <a:p>
            <a:r>
              <a:rPr lang="en-GB" b="1" dirty="0"/>
              <a:t>Reading</a:t>
            </a:r>
            <a:endParaRPr lang="en-GB" dirty="0"/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Apply phonics knowledge to read words fluently.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Blend sounds to read unfamiliar words.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Read common exception words (e.g. </a:t>
            </a:r>
            <a:r>
              <a:rPr lang="en-GB" i="1" dirty="0"/>
              <a:t>said, the, was</a:t>
            </a:r>
            <a:r>
              <a:rPr lang="en-GB" dirty="0"/>
              <a:t>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Develop pleasure in reading by listening to and discussing stories, poems, and non-fiction.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Re-read books to build confidence and fluency.</a:t>
            </a:r>
          </a:p>
          <a:p>
            <a:r>
              <a:rPr lang="en-GB" b="1" dirty="0"/>
              <a:t>Writing</a:t>
            </a:r>
            <a:endParaRPr lang="en-GB" dirty="0"/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Spell words using phonics taught so far.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Spell common exception words.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Form lower-case and capital letters correctly.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Leave spaces between words.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Use basic punctuation: capital letters, full stops, question marks, exclamation marks.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Write simple sentences that can be read by others.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Begin to use and, but</a:t>
            </a:r>
            <a:r>
              <a:rPr lang="en-GB"/>
              <a:t>, so to </a:t>
            </a:r>
            <a:r>
              <a:rPr lang="en-GB" dirty="0"/>
              <a:t>join ideas.</a:t>
            </a:r>
          </a:p>
          <a:p>
            <a:r>
              <a:rPr lang="en-GB" b="1" dirty="0"/>
              <a:t>Spoken Language</a:t>
            </a:r>
            <a:endParaRPr lang="en-GB" dirty="0"/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Listen and respond appropriately.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Ask and answer questions.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Use spoken language to develop ideas, share opinions, and retell stories.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568952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0D0AB9-82C6-387E-7B5B-33524C8073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Expectations in Maths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3BDD4E-D940-DDD6-0798-30AB1B35A8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203961"/>
            <a:ext cx="8596668" cy="4837402"/>
          </a:xfrm>
        </p:spPr>
        <p:txBody>
          <a:bodyPr>
            <a:normAutofit fontScale="70000" lnSpcReduction="20000"/>
          </a:bodyPr>
          <a:lstStyle/>
          <a:p>
            <a:r>
              <a:rPr lang="en-GB" b="1" dirty="0"/>
              <a:t>🔢 Maths – Year 1 Expectations</a:t>
            </a:r>
          </a:p>
          <a:p>
            <a:r>
              <a:rPr lang="en-GB" b="1" dirty="0"/>
              <a:t>Number</a:t>
            </a:r>
            <a:endParaRPr lang="en-GB" dirty="0"/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Count to and across 100, forwards and backwards.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Read and write numbers to 100.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Count in 2s, 5s, and 10s.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Identify one more and one less.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Use +, –, = signs.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Know number bonds to 20 and related subtraction facts.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Solve simple addition and subtraction problems.</a:t>
            </a:r>
          </a:p>
          <a:p>
            <a:r>
              <a:rPr lang="en-GB" b="1" dirty="0"/>
              <a:t>Measurement</a:t>
            </a:r>
            <a:endParaRPr lang="en-GB" dirty="0"/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Recognise and know the value of coins and notes.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Tell the time to the hour and half past.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Compare, describe, and solve practical problems involving length, height, weight, capacity, and time.</a:t>
            </a:r>
          </a:p>
          <a:p>
            <a:r>
              <a:rPr lang="en-GB" b="1" dirty="0"/>
              <a:t>Geometry</a:t>
            </a:r>
            <a:endParaRPr lang="en-GB" dirty="0"/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Recognise and name 2D and 3D shapes.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Describe position, direction, and movement, including whole, half, quarter, and three-quarter turns.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905287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C9F2A0-5BA6-7335-C014-516705FFFA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Other points to note.</a:t>
            </a:r>
            <a:r>
              <a:rPr lang="en-GB" dirty="0"/>
              <a:t>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67BFB4-152C-37FD-6C3F-B601B40A29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Please come to see myself or a member of the Saplings team if there are any issues that need nipping in the bud. </a:t>
            </a:r>
          </a:p>
          <a:p>
            <a:r>
              <a:rPr lang="en-GB" dirty="0"/>
              <a:t>PE kits will be worn on the designated PE day (to be confirmed)</a:t>
            </a:r>
          </a:p>
          <a:p>
            <a:r>
              <a:rPr lang="en-GB" dirty="0"/>
              <a:t>Homework will be handed out on Fridays to be returned for Monday</a:t>
            </a:r>
          </a:p>
          <a:p>
            <a:r>
              <a:rPr lang="en-GB" dirty="0"/>
              <a:t>Weekly spellings will be given on the parent email. Please practise these spellings with your children. The spellings are taken from the common exception words for Year 1 and spelling rules for Year 1. 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1236565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{0CC44E86-50C0-5A47-B235-327E00E53814}tf10001060_mac</Template>
  <TotalTime>18</TotalTime>
  <Words>742</Words>
  <Application>Microsoft Office PowerPoint</Application>
  <PresentationFormat>Widescreen</PresentationFormat>
  <Paragraphs>63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Trebuchet MS</vt:lpstr>
      <vt:lpstr>Wingdings 3</vt:lpstr>
      <vt:lpstr>Facet</vt:lpstr>
      <vt:lpstr>Welcome to Saplings</vt:lpstr>
      <vt:lpstr>Topics for Term 1</vt:lpstr>
      <vt:lpstr>Reading, phonics and homework</vt:lpstr>
      <vt:lpstr>Expectations in English </vt:lpstr>
      <vt:lpstr>Expectations in Maths</vt:lpstr>
      <vt:lpstr>Other points to note.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Rachel Issitt</dc:creator>
  <cp:lastModifiedBy>head</cp:lastModifiedBy>
  <cp:revision>3</cp:revision>
  <dcterms:created xsi:type="dcterms:W3CDTF">2025-08-27T13:36:45Z</dcterms:created>
  <dcterms:modified xsi:type="dcterms:W3CDTF">2025-09-11T06:36:50Z</dcterms:modified>
</cp:coreProperties>
</file>