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302" r:id="rId3"/>
    <p:sldId id="314" r:id="rId4"/>
    <p:sldId id="312" r:id="rId5"/>
    <p:sldId id="298" r:id="rId6"/>
    <p:sldId id="313" r:id="rId7"/>
    <p:sldId id="306" r:id="rId8"/>
    <p:sldId id="307" r:id="rId9"/>
    <p:sldId id="315" r:id="rId10"/>
    <p:sldId id="27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34F"/>
    <a:srgbClr val="F4C2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5276" autoAdjust="0"/>
  </p:normalViewPr>
  <p:slideViewPr>
    <p:cSldViewPr snapToGrid="0" snapToObjects="1">
      <p:cViewPr varScale="1">
        <p:scale>
          <a:sx n="112" d="100"/>
          <a:sy n="112" d="100"/>
        </p:scale>
        <p:origin x="12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41A69C-352B-43B9-AE28-0996A6EA73E5}" type="datetimeFigureOut">
              <a:rPr lang="en-GB" smtClean="0"/>
              <a:pPr/>
              <a:t>14/11/2019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582B9D-753F-4FD4-BB27-488C70B508F1}" type="slidenum">
              <a:rPr lang="en-GB" smtClean="0"/>
              <a:pPr/>
              <a:t>‹#›</a:t>
            </a:fld>
            <a:endParaRPr lang="en-GB" dirty="0"/>
          </a:p>
        </p:txBody>
      </p:sp>
    </p:spTree>
    <p:extLst>
      <p:ext uri="{BB962C8B-B14F-4D97-AF65-F5344CB8AC3E}">
        <p14:creationId xmlns:p14="http://schemas.microsoft.com/office/powerpoint/2010/main" val="138533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accent6">
                    <a:lumMod val="50000"/>
                  </a:schemeClr>
                </a:solidFill>
              </a:rPr>
              <a:t>Build confidence - if your child is struggling and has lost some confidence, go back a few steps to the skills that they feel comfortable doing and build from there. </a:t>
            </a:r>
          </a:p>
          <a:p>
            <a:endParaRPr lang="en-GB" sz="1200" dirty="0" smtClean="0">
              <a:solidFill>
                <a:schemeClr val="accent6">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lumMod val="60000"/>
                    <a:lumOff val="40000"/>
                  </a:schemeClr>
                </a:solidFill>
              </a:rPr>
              <a:t>Praise for effort, not performance - it’s continued effort that is important. Making mistakes isn’t bad, it’s a necessary part of the journey for every learner. Change “I can’t do it,” to “I can’t do it yet.”</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lumMod val="75000"/>
                  </a:schemeClr>
                </a:solidFill>
              </a:rPr>
              <a:t>Keep your little learner motivated -  a key role (and challenge) for parents, help them to learn that maths is purposeful with real life examples. </a:t>
            </a:r>
          </a:p>
          <a:p>
            <a:endParaRPr lang="en-GB" dirty="0"/>
          </a:p>
        </p:txBody>
      </p:sp>
      <p:sp>
        <p:nvSpPr>
          <p:cNvPr id="4" name="Slide Number Placeholder 3"/>
          <p:cNvSpPr>
            <a:spLocks noGrp="1"/>
          </p:cNvSpPr>
          <p:nvPr>
            <p:ph type="sldNum" sz="quarter" idx="10"/>
          </p:nvPr>
        </p:nvSpPr>
        <p:spPr/>
        <p:txBody>
          <a:bodyPr/>
          <a:lstStyle/>
          <a:p>
            <a:fld id="{B7582B9D-753F-4FD4-BB27-488C70B508F1}" type="slidenum">
              <a:rPr lang="en-GB" smtClean="0"/>
              <a:pPr/>
              <a:t>3</a:t>
            </a:fld>
            <a:endParaRPr lang="en-GB" dirty="0"/>
          </a:p>
        </p:txBody>
      </p:sp>
    </p:spTree>
    <p:extLst>
      <p:ext uri="{BB962C8B-B14F-4D97-AF65-F5344CB8AC3E}">
        <p14:creationId xmlns:p14="http://schemas.microsoft.com/office/powerpoint/2010/main" val="34535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Supporting children at home</a:t>
            </a:r>
          </a:p>
          <a:p>
            <a:r>
              <a:rPr lang="en-GB" sz="1200" dirty="0" smtClean="0"/>
              <a:t> </a:t>
            </a:r>
          </a:p>
          <a:p>
            <a:r>
              <a:rPr lang="en-GB" sz="1200" dirty="0" smtClean="0"/>
              <a:t> </a:t>
            </a:r>
          </a:p>
          <a:p>
            <a:endParaRPr lang="en-GB" dirty="0"/>
          </a:p>
        </p:txBody>
      </p:sp>
      <p:sp>
        <p:nvSpPr>
          <p:cNvPr id="4" name="Slide Number Placeholder 3"/>
          <p:cNvSpPr>
            <a:spLocks noGrp="1"/>
          </p:cNvSpPr>
          <p:nvPr>
            <p:ph type="sldNum" sz="quarter" idx="10"/>
          </p:nvPr>
        </p:nvSpPr>
        <p:spPr/>
        <p:txBody>
          <a:bodyPr/>
          <a:lstStyle/>
          <a:p>
            <a:fld id="{B7582B9D-753F-4FD4-BB27-488C70B508F1}" type="slidenum">
              <a:rPr lang="en-GB" smtClean="0"/>
              <a:pPr/>
              <a:t>5</a:t>
            </a:fld>
            <a:endParaRPr lang="en-GB" dirty="0"/>
          </a:p>
        </p:txBody>
      </p:sp>
    </p:spTree>
    <p:extLst>
      <p:ext uri="{BB962C8B-B14F-4D97-AF65-F5344CB8AC3E}">
        <p14:creationId xmlns:p14="http://schemas.microsoft.com/office/powerpoint/2010/main" val="3162690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rey Backgroun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6" name="Picture 15" descr="AfC_RGB-Colour_ForGreyBackgroun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116" y="5662725"/>
            <a:ext cx="2979704" cy="772149"/>
          </a:xfrm>
          <a:prstGeom prst="rect">
            <a:avLst/>
          </a:prstGeom>
        </p:spPr>
      </p:pic>
    </p:spTree>
    <p:extLst>
      <p:ext uri="{BB962C8B-B14F-4D97-AF65-F5344CB8AC3E}">
        <p14:creationId xmlns:p14="http://schemas.microsoft.com/office/powerpoint/2010/main" val="27476739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48157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rait image with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91262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on grey backgroun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17532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rapline">
    <p:spTree>
      <p:nvGrpSpPr>
        <p:cNvPr id="1" name=""/>
        <p:cNvGrpSpPr/>
        <p:nvPr/>
      </p:nvGrpSpPr>
      <p:grpSpPr>
        <a:xfrm>
          <a:off x="0" y="0"/>
          <a:ext cx="0" cy="0"/>
          <a:chOff x="0" y="0"/>
          <a:chExt cx="0" cy="0"/>
        </a:xfrm>
      </p:grpSpPr>
      <p:pic>
        <p:nvPicPr>
          <p:cNvPr id="8" name="Picture 7" descr="AfC_PPT_Corporate_13A_backgrounds_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p:spPr>
      </p:pic>
    </p:spTree>
    <p:extLst>
      <p:ext uri="{BB962C8B-B14F-4D97-AF65-F5344CB8AC3E}">
        <p14:creationId xmlns:p14="http://schemas.microsoft.com/office/powerpoint/2010/main" val="22628064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on grey backgroun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8" name="Straight Connector 7"/>
          <p:cNvCxnSpPr/>
          <p:nvPr userDrawn="1"/>
        </p:nvCxnSpPr>
        <p:spPr>
          <a:xfrm>
            <a:off x="3396376" y="3460261"/>
            <a:ext cx="2434231" cy="0"/>
          </a:xfrm>
          <a:prstGeom prst="line">
            <a:avLst/>
          </a:prstGeom>
          <a:ln w="9525" cmpd="sng">
            <a:solidFill>
              <a:srgbClr val="F4C239"/>
            </a:solidFill>
          </a:ln>
          <a:effectLst/>
        </p:spPr>
        <p:style>
          <a:lnRef idx="2">
            <a:schemeClr val="accent1"/>
          </a:lnRef>
          <a:fillRef idx="0">
            <a:schemeClr val="accent1"/>
          </a:fillRef>
          <a:effectRef idx="1">
            <a:schemeClr val="accent1"/>
          </a:effectRef>
          <a:fontRef idx="minor">
            <a:schemeClr val="tx1"/>
          </a:fontRef>
        </p:style>
      </p:cxnSp>
      <p:sp>
        <p:nvSpPr>
          <p:cNvPr id="17" name="Text Placeholder 8"/>
          <p:cNvSpPr>
            <a:spLocks noGrp="1"/>
          </p:cNvSpPr>
          <p:nvPr>
            <p:ph type="body" sz="quarter" idx="10" hasCustomPrompt="1"/>
          </p:nvPr>
        </p:nvSpPr>
        <p:spPr>
          <a:xfrm>
            <a:off x="1849683" y="2627088"/>
            <a:ext cx="5447880" cy="780685"/>
          </a:xfrm>
        </p:spPr>
        <p:txBody>
          <a:bodyPr>
            <a:normAutofit/>
          </a:bodyPr>
          <a:lstStyle>
            <a:lvl1pPr marL="0" indent="0" algn="ctr">
              <a:buFontTx/>
              <a:buNone/>
              <a:defRPr sz="3600" b="1" baseline="0">
                <a:solidFill>
                  <a:schemeClr val="bg1"/>
                </a:solidFill>
                <a:latin typeface="+mj-lt"/>
              </a:defRPr>
            </a:lvl1pPr>
          </a:lstStyle>
          <a:p>
            <a:pPr lvl="0"/>
            <a:r>
              <a:rPr lang="en-GB" dirty="0" smtClean="0"/>
              <a:t>Thank you </a:t>
            </a:r>
            <a:endParaRPr lang="en-US" dirty="0"/>
          </a:p>
        </p:txBody>
      </p:sp>
      <p:pic>
        <p:nvPicPr>
          <p:cNvPr id="6" name="Picture 5" descr="AfC_RGB-Colour_ForGreyBackgroun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116" y="5662725"/>
            <a:ext cx="2979704" cy="772149"/>
          </a:xfrm>
          <a:prstGeom prst="rect">
            <a:avLst/>
          </a:prstGeom>
        </p:spPr>
      </p:pic>
    </p:spTree>
    <p:extLst>
      <p:ext uri="{BB962C8B-B14F-4D97-AF65-F5344CB8AC3E}">
        <p14:creationId xmlns:p14="http://schemas.microsoft.com/office/powerpoint/2010/main" val="2942334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A823C-80D3-9242-A3DC-1A2C6C879196}" type="datetimeFigureOut">
              <a:rPr lang="en-US" smtClean="0"/>
              <a:pPr/>
              <a:t>11/14/2019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3231D-557D-0245-BFA8-91B4157E4FCA}" type="slidenum">
              <a:rPr lang="en-US" smtClean="0"/>
              <a:pPr/>
              <a:t>‹#›</a:t>
            </a:fld>
            <a:endParaRPr lang="en-US" dirty="0"/>
          </a:p>
        </p:txBody>
      </p:sp>
    </p:spTree>
    <p:extLst>
      <p:ext uri="{BB962C8B-B14F-4D97-AF65-F5344CB8AC3E}">
        <p14:creationId xmlns:p14="http://schemas.microsoft.com/office/powerpoint/2010/main" val="21665369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1" r:id="rId4"/>
    <p:sldLayoutId id="2147483682" r:id="rId5"/>
    <p:sldLayoutId id="2147483667"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940053" y="3847549"/>
            <a:ext cx="5280144" cy="0"/>
          </a:xfrm>
          <a:prstGeom prst="line">
            <a:avLst/>
          </a:prstGeom>
          <a:ln w="9525" cmpd="sng">
            <a:solidFill>
              <a:srgbClr val="F4C239"/>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p:cNvSpPr>
            <a:spLocks noGrp="1"/>
          </p:cNvSpPr>
          <p:nvPr>
            <p:ph type="body" sz="quarter" idx="4294967295"/>
          </p:nvPr>
        </p:nvSpPr>
        <p:spPr>
          <a:xfrm>
            <a:off x="1865913" y="1272480"/>
            <a:ext cx="5279897" cy="1139850"/>
          </a:xfrm>
        </p:spPr>
        <p:txBody>
          <a:bodyPr>
            <a:noAutofit/>
          </a:bodyPr>
          <a:lstStyle/>
          <a:p>
            <a:pPr marL="0" indent="0" algn="ctr">
              <a:buNone/>
            </a:pPr>
            <a:r>
              <a:rPr lang="en-GB" sz="5400" b="1" dirty="0" smtClean="0">
                <a:solidFill>
                  <a:srgbClr val="FFC000"/>
                </a:solidFill>
              </a:rPr>
              <a:t>S</a:t>
            </a:r>
            <a:r>
              <a:rPr lang="en-GB" sz="5400" b="1" dirty="0" smtClean="0">
                <a:solidFill>
                  <a:srgbClr val="FFC000"/>
                </a:solidFill>
              </a:rPr>
              <a:t>upporting </a:t>
            </a:r>
            <a:r>
              <a:rPr lang="en-GB" sz="5400" b="1" dirty="0" smtClean="0">
                <a:solidFill>
                  <a:srgbClr val="FFC000"/>
                </a:solidFill>
              </a:rPr>
              <a:t>your child’s learning at home.</a:t>
            </a:r>
            <a:endParaRPr lang="en-GB" sz="5400" b="1" dirty="0">
              <a:solidFill>
                <a:srgbClr val="FFC000"/>
              </a:solidFill>
            </a:endParaRPr>
          </a:p>
        </p:txBody>
      </p:sp>
      <p:sp>
        <p:nvSpPr>
          <p:cNvPr id="3" name="Text Placeholder 2"/>
          <p:cNvSpPr>
            <a:spLocks noGrp="1"/>
          </p:cNvSpPr>
          <p:nvPr>
            <p:ph type="body" sz="quarter" idx="4294967295"/>
          </p:nvPr>
        </p:nvSpPr>
        <p:spPr>
          <a:xfrm>
            <a:off x="1940172" y="3847549"/>
            <a:ext cx="5280025" cy="695325"/>
          </a:xfrm>
        </p:spPr>
        <p:txBody>
          <a:bodyPr>
            <a:noAutofit/>
          </a:bodyPr>
          <a:lstStyle/>
          <a:p>
            <a:pPr marL="0" indent="0">
              <a:buNone/>
            </a:pPr>
            <a:r>
              <a:rPr lang="en-GB" sz="1800" dirty="0" smtClean="0">
                <a:solidFill>
                  <a:schemeClr val="bg1"/>
                </a:solidFill>
              </a:rPr>
              <a:t>Aims</a:t>
            </a:r>
            <a:r>
              <a:rPr lang="en-GB" sz="1800" dirty="0" smtClean="0">
                <a:solidFill>
                  <a:schemeClr val="bg1"/>
                </a:solidFill>
              </a:rPr>
              <a:t>:</a:t>
            </a:r>
          </a:p>
          <a:p>
            <a:r>
              <a:rPr lang="en-GB" sz="1600" dirty="0" smtClean="0">
                <a:solidFill>
                  <a:schemeClr val="bg1"/>
                </a:solidFill>
              </a:rPr>
              <a:t>How we learn…</a:t>
            </a:r>
            <a:endParaRPr lang="en-GB" sz="1600" dirty="0" smtClean="0">
              <a:solidFill>
                <a:schemeClr val="bg1"/>
              </a:solidFill>
            </a:endParaRPr>
          </a:p>
          <a:p>
            <a:r>
              <a:rPr lang="en-GB" sz="1600" dirty="0">
                <a:solidFill>
                  <a:schemeClr val="bg1"/>
                </a:solidFill>
              </a:rPr>
              <a:t>M</a:t>
            </a:r>
            <a:r>
              <a:rPr lang="en-GB" sz="1600" dirty="0" smtClean="0">
                <a:solidFill>
                  <a:schemeClr val="bg1"/>
                </a:solidFill>
              </a:rPr>
              <a:t>aths </a:t>
            </a:r>
            <a:r>
              <a:rPr lang="en-GB" sz="1600" dirty="0" smtClean="0">
                <a:solidFill>
                  <a:schemeClr val="bg1"/>
                </a:solidFill>
              </a:rPr>
              <a:t>strategies</a:t>
            </a:r>
            <a:endParaRPr lang="en-GB" sz="1600" dirty="0" smtClean="0">
              <a:solidFill>
                <a:schemeClr val="bg1"/>
              </a:solidFill>
            </a:endParaRPr>
          </a:p>
          <a:p>
            <a:r>
              <a:rPr lang="en-GB" sz="1600" dirty="0" smtClean="0">
                <a:solidFill>
                  <a:schemeClr val="bg1"/>
                </a:solidFill>
              </a:rPr>
              <a:t>Spelling </a:t>
            </a:r>
            <a:r>
              <a:rPr lang="en-GB" sz="1600" dirty="0" smtClean="0">
                <a:solidFill>
                  <a:schemeClr val="bg1"/>
                </a:solidFill>
              </a:rPr>
              <a:t>strategies</a:t>
            </a:r>
            <a:endParaRPr lang="en-GB" sz="1600" dirty="0" smtClean="0">
              <a:solidFill>
                <a:schemeClr val="bg1"/>
              </a:solidFill>
            </a:endParaRPr>
          </a:p>
          <a:p>
            <a:r>
              <a:rPr lang="en-GB" sz="1600" dirty="0" smtClean="0">
                <a:solidFill>
                  <a:schemeClr val="bg1"/>
                </a:solidFill>
              </a:rPr>
              <a:t>Reading strategies</a:t>
            </a:r>
          </a:p>
          <a:p>
            <a:r>
              <a:rPr lang="en-GB" sz="1600" dirty="0" smtClean="0">
                <a:solidFill>
                  <a:schemeClr val="bg1"/>
                </a:solidFill>
              </a:rPr>
              <a:t>Writing strategies</a:t>
            </a:r>
            <a:endParaRPr lang="en-GB" sz="1600" dirty="0">
              <a:solidFill>
                <a:schemeClr val="bg1"/>
              </a:solidFill>
            </a:endParaRPr>
          </a:p>
        </p:txBody>
      </p:sp>
    </p:spTree>
    <p:extLst>
      <p:ext uri="{BB962C8B-B14F-4D97-AF65-F5344CB8AC3E}">
        <p14:creationId xmlns:p14="http://schemas.microsoft.com/office/powerpoint/2010/main" val="4188623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924989" y="1444240"/>
            <a:ext cx="5447880" cy="1963534"/>
          </a:xfrm>
        </p:spPr>
        <p:txBody>
          <a:bodyPr>
            <a:normAutofit fontScale="62500" lnSpcReduction="20000"/>
          </a:bodyPr>
          <a:lstStyle/>
          <a:p>
            <a:r>
              <a:rPr lang="en-US" sz="7000" dirty="0" smtClean="0"/>
              <a:t>Thank you for listening</a:t>
            </a:r>
          </a:p>
          <a:p>
            <a:r>
              <a:rPr lang="en-US" dirty="0" smtClean="0">
                <a:latin typeface="+mj-lt"/>
              </a:rPr>
              <a:t>School will be given lists of strategies that they can disseminate in due course.</a:t>
            </a:r>
            <a:endParaRPr lang="en-US" dirty="0">
              <a:latin typeface="+mj-lt"/>
            </a:endParaRPr>
          </a:p>
        </p:txBody>
      </p:sp>
      <p:sp>
        <p:nvSpPr>
          <p:cNvPr id="2" name="TextBox 1"/>
          <p:cNvSpPr txBox="1"/>
          <p:nvPr/>
        </p:nvSpPr>
        <p:spPr>
          <a:xfrm>
            <a:off x="2546647" y="3931065"/>
            <a:ext cx="4307080" cy="369332"/>
          </a:xfrm>
          <a:prstGeom prst="rect">
            <a:avLst/>
          </a:prstGeom>
          <a:noFill/>
        </p:spPr>
        <p:txBody>
          <a:bodyPr wrap="square" rtlCol="0">
            <a:spAutoFit/>
          </a:bodyPr>
          <a:lstStyle/>
          <a:p>
            <a:r>
              <a:rPr lang="en-GB" dirty="0">
                <a:solidFill>
                  <a:srgbClr val="FFC000"/>
                </a:solidFill>
              </a:rPr>
              <a:t>c</a:t>
            </a:r>
            <a:r>
              <a:rPr lang="en-GB" dirty="0" smtClean="0">
                <a:solidFill>
                  <a:srgbClr val="FFC000"/>
                </a:solidFill>
              </a:rPr>
              <a:t>lair.colton@achievingforchildren.org.uk</a:t>
            </a:r>
            <a:endParaRPr lang="en-GB" dirty="0">
              <a:solidFill>
                <a:srgbClr val="FFC000"/>
              </a:solidFill>
            </a:endParaRPr>
          </a:p>
        </p:txBody>
      </p:sp>
    </p:spTree>
    <p:extLst>
      <p:ext uri="{BB962C8B-B14F-4D97-AF65-F5344CB8AC3E}">
        <p14:creationId xmlns:p14="http://schemas.microsoft.com/office/powerpoint/2010/main" val="4192891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hildrens Services &amp; Culture\CDSI\PPC - Comms\2540 AfC Rebranding\Branding development\Matter&amp;Co\Master Logo Suite\AFC Main Logo\CMYK\PNGs\With Strapline\AfC_CMYK-Strapline_foryellowbackgrou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039" y="1923359"/>
            <a:ext cx="5872163" cy="2766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352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16" y="302109"/>
            <a:ext cx="8671035" cy="6370975"/>
          </a:xfrm>
          <a:prstGeom prst="rect">
            <a:avLst/>
          </a:prstGeom>
        </p:spPr>
        <p:txBody>
          <a:bodyPr wrap="square">
            <a:spAutoFit/>
          </a:bodyPr>
          <a:lstStyle/>
          <a:p>
            <a:pPr algn="ctr"/>
            <a:r>
              <a:rPr lang="en-GB" sz="4400" b="1" dirty="0">
                <a:solidFill>
                  <a:schemeClr val="tx2">
                    <a:lumMod val="60000"/>
                    <a:lumOff val="40000"/>
                  </a:schemeClr>
                </a:solidFill>
              </a:rPr>
              <a:t>Develop a </a:t>
            </a:r>
            <a:r>
              <a:rPr lang="en-GB" sz="4400" b="1" dirty="0" smtClean="0">
                <a:solidFill>
                  <a:schemeClr val="tx2">
                    <a:lumMod val="60000"/>
                    <a:lumOff val="40000"/>
                  </a:schemeClr>
                </a:solidFill>
              </a:rPr>
              <a:t>Healthy </a:t>
            </a:r>
            <a:r>
              <a:rPr lang="en-GB" sz="4400" b="1" dirty="0" err="1" smtClean="0">
                <a:solidFill>
                  <a:schemeClr val="tx2">
                    <a:lumMod val="60000"/>
                    <a:lumOff val="40000"/>
                  </a:schemeClr>
                </a:solidFill>
              </a:rPr>
              <a:t>Mindset</a:t>
            </a:r>
            <a:endParaRPr lang="en-GB" sz="4400" b="1" dirty="0">
              <a:solidFill>
                <a:schemeClr val="tx2">
                  <a:lumMod val="60000"/>
                  <a:lumOff val="40000"/>
                </a:schemeClr>
              </a:solidFill>
            </a:endParaRPr>
          </a:p>
          <a:p>
            <a:pPr algn="ctr"/>
            <a:r>
              <a:rPr lang="en-GB" sz="2800" dirty="0">
                <a:solidFill>
                  <a:schemeClr val="accent6">
                    <a:lumMod val="75000"/>
                  </a:schemeClr>
                </a:solidFill>
              </a:rPr>
              <a:t>A healthy </a:t>
            </a:r>
            <a:r>
              <a:rPr lang="en-GB" sz="2800" dirty="0" err="1" smtClean="0">
                <a:solidFill>
                  <a:schemeClr val="accent6">
                    <a:lumMod val="75000"/>
                  </a:schemeClr>
                </a:solidFill>
              </a:rPr>
              <a:t>mindset</a:t>
            </a:r>
            <a:r>
              <a:rPr lang="en-GB" sz="2800" dirty="0" smtClean="0">
                <a:solidFill>
                  <a:schemeClr val="accent6">
                    <a:lumMod val="75000"/>
                  </a:schemeClr>
                </a:solidFill>
              </a:rPr>
              <a:t> </a:t>
            </a:r>
            <a:r>
              <a:rPr lang="en-GB" sz="2800" dirty="0">
                <a:solidFill>
                  <a:schemeClr val="accent6">
                    <a:lumMod val="75000"/>
                  </a:schemeClr>
                </a:solidFill>
              </a:rPr>
              <a:t>towards learning maths includes self-belief, confidence and the resilience to keep learning even when it gets tough . </a:t>
            </a:r>
            <a:endParaRPr lang="en-GB" sz="2800" dirty="0" smtClean="0">
              <a:solidFill>
                <a:schemeClr val="accent6">
                  <a:lumMod val="75000"/>
                </a:schemeClr>
              </a:solidFill>
            </a:endParaRPr>
          </a:p>
          <a:p>
            <a:endParaRPr lang="en-GB" sz="2800" dirty="0"/>
          </a:p>
          <a:p>
            <a:pPr algn="ctr"/>
            <a:r>
              <a:rPr lang="en-GB" sz="2800" dirty="0" smtClean="0">
                <a:solidFill>
                  <a:schemeClr val="tx2">
                    <a:lumMod val="75000"/>
                  </a:schemeClr>
                </a:solidFill>
              </a:rPr>
              <a:t>Start </a:t>
            </a:r>
            <a:r>
              <a:rPr lang="en-GB" sz="2800" dirty="0">
                <a:solidFill>
                  <a:schemeClr val="tx2">
                    <a:lumMod val="75000"/>
                  </a:schemeClr>
                </a:solidFill>
              </a:rPr>
              <a:t>with yourself and your partner - are you setting a good example? Throw away remarks like “I’m not good at maths,” “I hated maths at school” </a:t>
            </a:r>
            <a:r>
              <a:rPr lang="en-GB" sz="2800" dirty="0" smtClean="0">
                <a:solidFill>
                  <a:schemeClr val="tx2">
                    <a:lumMod val="75000"/>
                  </a:schemeClr>
                </a:solidFill>
              </a:rPr>
              <a:t>etc. </a:t>
            </a:r>
            <a:r>
              <a:rPr lang="en-GB" sz="2800" dirty="0">
                <a:solidFill>
                  <a:schemeClr val="tx2">
                    <a:lumMod val="75000"/>
                  </a:schemeClr>
                </a:solidFill>
              </a:rPr>
              <a:t>are picked up by children, influencing their attitude to maths. So show enthusiasm towards maths - even if you need to fake it</a:t>
            </a:r>
            <a:r>
              <a:rPr lang="en-GB" sz="2800" dirty="0" smtClean="0">
                <a:solidFill>
                  <a:schemeClr val="tx2">
                    <a:lumMod val="75000"/>
                  </a:schemeClr>
                </a:solidFill>
              </a:rPr>
              <a:t>!</a:t>
            </a:r>
          </a:p>
          <a:p>
            <a:pPr algn="ctr"/>
            <a:endParaRPr lang="en-GB" sz="2800" dirty="0">
              <a:solidFill>
                <a:schemeClr val="tx2">
                  <a:lumMod val="75000"/>
                </a:schemeClr>
              </a:solidFill>
            </a:endParaRPr>
          </a:p>
          <a:p>
            <a:r>
              <a:rPr lang="en-GB" sz="2800" dirty="0">
                <a:solidFill>
                  <a:schemeClr val="accent6">
                    <a:lumMod val="50000"/>
                  </a:schemeClr>
                </a:solidFill>
              </a:rPr>
              <a:t>•	Build confidence </a:t>
            </a:r>
            <a:endParaRPr lang="en-GB" sz="2800" dirty="0" smtClean="0">
              <a:solidFill>
                <a:schemeClr val="accent6">
                  <a:lumMod val="50000"/>
                </a:schemeClr>
              </a:solidFill>
            </a:endParaRPr>
          </a:p>
          <a:p>
            <a:r>
              <a:rPr lang="en-GB" sz="2800" dirty="0" smtClean="0">
                <a:solidFill>
                  <a:schemeClr val="tx2">
                    <a:lumMod val="60000"/>
                    <a:lumOff val="40000"/>
                  </a:schemeClr>
                </a:solidFill>
              </a:rPr>
              <a:t>•</a:t>
            </a:r>
            <a:r>
              <a:rPr lang="en-GB" sz="2800" dirty="0">
                <a:solidFill>
                  <a:schemeClr val="tx2">
                    <a:lumMod val="60000"/>
                    <a:lumOff val="40000"/>
                  </a:schemeClr>
                </a:solidFill>
              </a:rPr>
              <a:t>	Praise for effort, not performance </a:t>
            </a:r>
            <a:endParaRPr lang="en-GB" sz="2800" dirty="0" smtClean="0">
              <a:solidFill>
                <a:schemeClr val="tx2">
                  <a:lumMod val="60000"/>
                  <a:lumOff val="40000"/>
                </a:schemeClr>
              </a:solidFill>
            </a:endParaRPr>
          </a:p>
          <a:p>
            <a:r>
              <a:rPr lang="en-GB" sz="2800" dirty="0" smtClean="0">
                <a:solidFill>
                  <a:schemeClr val="tx2">
                    <a:lumMod val="75000"/>
                  </a:schemeClr>
                </a:solidFill>
              </a:rPr>
              <a:t>•</a:t>
            </a:r>
            <a:r>
              <a:rPr lang="en-GB" sz="2800" dirty="0">
                <a:solidFill>
                  <a:schemeClr val="tx2">
                    <a:lumMod val="75000"/>
                  </a:schemeClr>
                </a:solidFill>
              </a:rPr>
              <a:t>	Keep your little learner </a:t>
            </a:r>
            <a:r>
              <a:rPr lang="en-GB" sz="2800" dirty="0" smtClean="0">
                <a:solidFill>
                  <a:schemeClr val="tx2">
                    <a:lumMod val="75000"/>
                  </a:schemeClr>
                </a:solidFill>
              </a:rPr>
              <a:t>motivated</a:t>
            </a:r>
            <a:endParaRPr lang="en-GB" sz="2800" dirty="0">
              <a:solidFill>
                <a:schemeClr val="tx2">
                  <a:lumMod val="75000"/>
                </a:schemeClr>
              </a:solidFill>
            </a:endParaRPr>
          </a:p>
        </p:txBody>
      </p:sp>
    </p:spTree>
    <p:extLst>
      <p:ext uri="{BB962C8B-B14F-4D97-AF65-F5344CB8AC3E}">
        <p14:creationId xmlns:p14="http://schemas.microsoft.com/office/powerpoint/2010/main" val="87901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3464" y="1964407"/>
            <a:ext cx="4629611" cy="1866614"/>
          </a:xfrm>
          <a:prstGeom prst="rect">
            <a:avLst/>
          </a:prstGeom>
        </p:spPr>
      </p:pic>
      <p:pic>
        <p:nvPicPr>
          <p:cNvPr id="3" name="Picture 2"/>
          <p:cNvPicPr>
            <a:picLocks noChangeAspect="1"/>
          </p:cNvPicPr>
          <p:nvPr/>
        </p:nvPicPr>
        <p:blipFill>
          <a:blip r:embed="rId3"/>
          <a:stretch>
            <a:fillRect/>
          </a:stretch>
        </p:blipFill>
        <p:spPr>
          <a:xfrm>
            <a:off x="5845049" y="2179054"/>
            <a:ext cx="2715626" cy="2329884"/>
          </a:xfrm>
          <a:prstGeom prst="rect">
            <a:avLst/>
          </a:prstGeom>
        </p:spPr>
      </p:pic>
      <p:sp>
        <p:nvSpPr>
          <p:cNvPr id="4" name="TextBox 3"/>
          <p:cNvSpPr txBox="1"/>
          <p:nvPr/>
        </p:nvSpPr>
        <p:spPr>
          <a:xfrm>
            <a:off x="189186" y="5510708"/>
            <a:ext cx="8805041" cy="523220"/>
          </a:xfrm>
          <a:prstGeom prst="rect">
            <a:avLst/>
          </a:prstGeom>
          <a:noFill/>
        </p:spPr>
        <p:txBody>
          <a:bodyPr wrap="square" rtlCol="0">
            <a:spAutoFit/>
          </a:bodyPr>
          <a:lstStyle/>
          <a:p>
            <a:pPr algn="ctr"/>
            <a:r>
              <a:rPr lang="en-GB" sz="2800" dirty="0" smtClean="0">
                <a:solidFill>
                  <a:schemeClr val="bg1">
                    <a:lumMod val="50000"/>
                  </a:schemeClr>
                </a:solidFill>
              </a:rPr>
              <a:t>‘Can you tell me what the answer to 3+3 is please?’</a:t>
            </a:r>
            <a:endParaRPr lang="en-GB" sz="2800" dirty="0">
              <a:solidFill>
                <a:schemeClr val="bg1">
                  <a:lumMod val="50000"/>
                </a:schemeClr>
              </a:solidFill>
            </a:endParaRPr>
          </a:p>
        </p:txBody>
      </p:sp>
      <p:sp>
        <p:nvSpPr>
          <p:cNvPr id="5" name="TextBox 4"/>
          <p:cNvSpPr txBox="1"/>
          <p:nvPr/>
        </p:nvSpPr>
        <p:spPr>
          <a:xfrm>
            <a:off x="425668" y="409903"/>
            <a:ext cx="8135007" cy="830997"/>
          </a:xfrm>
          <a:prstGeom prst="rect">
            <a:avLst/>
          </a:prstGeom>
          <a:noFill/>
        </p:spPr>
        <p:txBody>
          <a:bodyPr wrap="square" rtlCol="0">
            <a:spAutoFit/>
          </a:bodyPr>
          <a:lstStyle/>
          <a:p>
            <a:pPr algn="ctr"/>
            <a:r>
              <a:rPr lang="en-GB" sz="4800" b="1" dirty="0" smtClean="0">
                <a:solidFill>
                  <a:schemeClr val="bg1">
                    <a:lumMod val="50000"/>
                  </a:schemeClr>
                </a:solidFill>
              </a:rPr>
              <a:t>3 STRATEGIES FOR LEARNING</a:t>
            </a:r>
            <a:endParaRPr lang="en-GB" sz="4800" b="1" dirty="0">
              <a:solidFill>
                <a:schemeClr val="bg1">
                  <a:lumMod val="50000"/>
                </a:schemeClr>
              </a:solidFill>
            </a:endParaRPr>
          </a:p>
        </p:txBody>
      </p:sp>
      <p:sp>
        <p:nvSpPr>
          <p:cNvPr id="6" name="TextBox 5"/>
          <p:cNvSpPr txBox="1"/>
          <p:nvPr/>
        </p:nvSpPr>
        <p:spPr>
          <a:xfrm>
            <a:off x="1234228" y="1454893"/>
            <a:ext cx="2538248" cy="461665"/>
          </a:xfrm>
          <a:prstGeom prst="rect">
            <a:avLst/>
          </a:prstGeom>
          <a:noFill/>
        </p:spPr>
        <p:txBody>
          <a:bodyPr wrap="square" rtlCol="0">
            <a:spAutoFit/>
          </a:bodyPr>
          <a:lstStyle/>
          <a:p>
            <a:pPr algn="ctr"/>
            <a:r>
              <a:rPr lang="en-GB" sz="2400" b="1" dirty="0" smtClean="0">
                <a:solidFill>
                  <a:schemeClr val="bg1">
                    <a:lumMod val="50000"/>
                  </a:schemeClr>
                </a:solidFill>
              </a:rPr>
              <a:t>Concrete</a:t>
            </a:r>
            <a:endParaRPr lang="en-GB" sz="2400" b="1" dirty="0">
              <a:solidFill>
                <a:schemeClr val="bg1">
                  <a:lumMod val="50000"/>
                </a:schemeClr>
              </a:solidFill>
            </a:endParaRPr>
          </a:p>
        </p:txBody>
      </p:sp>
      <p:sp>
        <p:nvSpPr>
          <p:cNvPr id="7" name="TextBox 6"/>
          <p:cNvSpPr txBox="1"/>
          <p:nvPr/>
        </p:nvSpPr>
        <p:spPr>
          <a:xfrm>
            <a:off x="5998003" y="1454892"/>
            <a:ext cx="2409718" cy="461665"/>
          </a:xfrm>
          <a:prstGeom prst="rect">
            <a:avLst/>
          </a:prstGeom>
          <a:noFill/>
        </p:spPr>
        <p:txBody>
          <a:bodyPr wrap="square" rtlCol="0">
            <a:spAutoFit/>
          </a:bodyPr>
          <a:lstStyle/>
          <a:p>
            <a:pPr algn="ctr"/>
            <a:r>
              <a:rPr lang="en-GB" sz="2400" b="1" dirty="0" smtClean="0">
                <a:solidFill>
                  <a:schemeClr val="bg1">
                    <a:lumMod val="50000"/>
                  </a:schemeClr>
                </a:solidFill>
              </a:rPr>
              <a:t>Pictorial</a:t>
            </a:r>
            <a:endParaRPr lang="en-GB" sz="2400" b="1" dirty="0">
              <a:solidFill>
                <a:schemeClr val="bg1">
                  <a:lumMod val="50000"/>
                </a:schemeClr>
              </a:solidFill>
            </a:endParaRPr>
          </a:p>
        </p:txBody>
      </p:sp>
      <p:sp>
        <p:nvSpPr>
          <p:cNvPr id="8" name="TextBox 7"/>
          <p:cNvSpPr txBox="1"/>
          <p:nvPr/>
        </p:nvSpPr>
        <p:spPr>
          <a:xfrm>
            <a:off x="3468412" y="5049043"/>
            <a:ext cx="2049517" cy="461665"/>
          </a:xfrm>
          <a:prstGeom prst="rect">
            <a:avLst/>
          </a:prstGeom>
          <a:noFill/>
        </p:spPr>
        <p:txBody>
          <a:bodyPr wrap="square" rtlCol="0">
            <a:spAutoFit/>
          </a:bodyPr>
          <a:lstStyle/>
          <a:p>
            <a:pPr algn="ctr"/>
            <a:r>
              <a:rPr lang="en-GB" sz="2400" b="1" dirty="0" smtClean="0">
                <a:solidFill>
                  <a:schemeClr val="bg1">
                    <a:lumMod val="50000"/>
                  </a:schemeClr>
                </a:solidFill>
              </a:rPr>
              <a:t>Abstract</a:t>
            </a:r>
            <a:endParaRPr lang="en-GB" sz="2400" b="1" dirty="0">
              <a:solidFill>
                <a:schemeClr val="bg1">
                  <a:lumMod val="50000"/>
                </a:schemeClr>
              </a:solidFill>
            </a:endParaRPr>
          </a:p>
        </p:txBody>
      </p:sp>
    </p:spTree>
    <p:extLst>
      <p:ext uri="{BB962C8B-B14F-4D97-AF65-F5344CB8AC3E}">
        <p14:creationId xmlns:p14="http://schemas.microsoft.com/office/powerpoint/2010/main" val="177725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4294967295"/>
          </p:nvPr>
        </p:nvSpPr>
        <p:spPr>
          <a:xfrm>
            <a:off x="658475" y="191739"/>
            <a:ext cx="7915370" cy="1167827"/>
          </a:xfrm>
        </p:spPr>
        <p:txBody>
          <a:bodyPr>
            <a:normAutofit/>
          </a:bodyPr>
          <a:lstStyle/>
          <a:p>
            <a:pPr marL="0" indent="0" algn="ctr">
              <a:buNone/>
            </a:pPr>
            <a:r>
              <a:rPr lang="en-US" sz="4800" b="1" dirty="0" smtClean="0">
                <a:solidFill>
                  <a:schemeClr val="accent1">
                    <a:lumMod val="75000"/>
                  </a:schemeClr>
                </a:solidFill>
                <a:latin typeface="+mj-lt"/>
              </a:rPr>
              <a:t>Maths Essentials</a:t>
            </a:r>
            <a:endParaRPr lang="en-US" sz="4800" b="1" dirty="0">
              <a:solidFill>
                <a:schemeClr val="accent1">
                  <a:lumMod val="75000"/>
                </a:schemeClr>
              </a:solidFill>
              <a:latin typeface="+mj-lt"/>
            </a:endParaRPr>
          </a:p>
        </p:txBody>
      </p:sp>
      <p:sp>
        <p:nvSpPr>
          <p:cNvPr id="10" name="Text Placeholder 9"/>
          <p:cNvSpPr>
            <a:spLocks noGrp="1"/>
          </p:cNvSpPr>
          <p:nvPr>
            <p:ph type="body" sz="quarter" idx="4294967295"/>
          </p:nvPr>
        </p:nvSpPr>
        <p:spPr>
          <a:xfrm>
            <a:off x="605555" y="2388266"/>
            <a:ext cx="8196153" cy="2812384"/>
          </a:xfrm>
        </p:spPr>
        <p:txBody>
          <a:bodyPr>
            <a:normAutofit/>
          </a:bodyPr>
          <a:lstStyle/>
          <a:p>
            <a:pPr marL="0" indent="0">
              <a:buNone/>
            </a:pPr>
            <a:r>
              <a:rPr lang="en-GB" sz="4000" dirty="0"/>
              <a:t> </a:t>
            </a:r>
          </a:p>
          <a:p>
            <a:pPr marL="0" indent="0" algn="ctr">
              <a:buNone/>
            </a:pPr>
            <a:endParaRPr lang="en-GB" sz="4000" b="1" dirty="0" smtClean="0">
              <a:solidFill>
                <a:srgbClr val="47434F"/>
              </a:solidFill>
              <a:latin typeface="+mn-lt"/>
            </a:endParaRPr>
          </a:p>
        </p:txBody>
      </p:sp>
      <p:sp>
        <p:nvSpPr>
          <p:cNvPr id="2" name="TextBox 1"/>
          <p:cNvSpPr txBox="1"/>
          <p:nvPr/>
        </p:nvSpPr>
        <p:spPr>
          <a:xfrm>
            <a:off x="173421" y="1359566"/>
            <a:ext cx="8781393" cy="2246769"/>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solidFill>
                  <a:schemeClr val="tx2">
                    <a:lumMod val="60000"/>
                    <a:lumOff val="40000"/>
                  </a:schemeClr>
                </a:solidFill>
              </a:rPr>
              <a:t>Counting forwards and backwards across a multiple of 10</a:t>
            </a:r>
          </a:p>
          <a:p>
            <a:pPr marL="285750" indent="-285750">
              <a:buFont typeface="Arial" panose="020B0604020202020204" pitchFamily="34" charset="0"/>
              <a:buChar char="•"/>
            </a:pPr>
            <a:r>
              <a:rPr lang="en-GB" sz="2800" dirty="0" smtClean="0">
                <a:solidFill>
                  <a:schemeClr val="accent6">
                    <a:lumMod val="75000"/>
                  </a:schemeClr>
                </a:solidFill>
              </a:rPr>
              <a:t>Number Bonds to 10, 20 and 100</a:t>
            </a:r>
          </a:p>
          <a:p>
            <a:pPr marL="285750" indent="-285750">
              <a:buFont typeface="Arial" panose="020B0604020202020204" pitchFamily="34" charset="0"/>
              <a:buChar char="•"/>
            </a:pPr>
            <a:r>
              <a:rPr lang="en-GB" sz="2800" dirty="0" smtClean="0">
                <a:solidFill>
                  <a:schemeClr val="tx2">
                    <a:lumMod val="60000"/>
                    <a:lumOff val="40000"/>
                  </a:schemeClr>
                </a:solidFill>
              </a:rPr>
              <a:t>Times Tables</a:t>
            </a:r>
          </a:p>
          <a:p>
            <a:pPr marL="285750" indent="-285750">
              <a:buFont typeface="Arial" panose="020B0604020202020204" pitchFamily="34" charset="0"/>
              <a:buChar char="•"/>
            </a:pPr>
            <a:r>
              <a:rPr lang="en-GB" sz="2800" dirty="0" smtClean="0">
                <a:solidFill>
                  <a:schemeClr val="accent6">
                    <a:lumMod val="75000"/>
                  </a:schemeClr>
                </a:solidFill>
              </a:rPr>
              <a:t>Doubling</a:t>
            </a:r>
          </a:p>
          <a:p>
            <a:pPr marL="285750" indent="-285750">
              <a:buFont typeface="Arial" panose="020B0604020202020204" pitchFamily="34" charset="0"/>
              <a:buChar char="•"/>
            </a:pPr>
            <a:r>
              <a:rPr lang="en-GB" sz="2800" dirty="0" smtClean="0">
                <a:solidFill>
                  <a:schemeClr val="tx2">
                    <a:lumMod val="60000"/>
                    <a:lumOff val="40000"/>
                  </a:schemeClr>
                </a:solidFill>
              </a:rPr>
              <a:t>Halving</a:t>
            </a:r>
          </a:p>
        </p:txBody>
      </p:sp>
      <p:pic>
        <p:nvPicPr>
          <p:cNvPr id="5" name="Picture 4"/>
          <p:cNvPicPr>
            <a:picLocks noChangeAspect="1"/>
          </p:cNvPicPr>
          <p:nvPr/>
        </p:nvPicPr>
        <p:blipFill>
          <a:blip r:embed="rId3"/>
          <a:stretch>
            <a:fillRect/>
          </a:stretch>
        </p:blipFill>
        <p:spPr>
          <a:xfrm>
            <a:off x="605555" y="3794458"/>
            <a:ext cx="3909936" cy="2246769"/>
          </a:xfrm>
          <a:prstGeom prst="rect">
            <a:avLst/>
          </a:prstGeom>
        </p:spPr>
      </p:pic>
      <p:sp>
        <p:nvSpPr>
          <p:cNvPr id="6" name="TextBox 5"/>
          <p:cNvSpPr txBox="1"/>
          <p:nvPr/>
        </p:nvSpPr>
        <p:spPr>
          <a:xfrm>
            <a:off x="5328745" y="3794458"/>
            <a:ext cx="3245100" cy="2246769"/>
          </a:xfrm>
          <a:prstGeom prst="rect">
            <a:avLst/>
          </a:prstGeom>
          <a:noFill/>
        </p:spPr>
        <p:txBody>
          <a:bodyPr wrap="square" rtlCol="0">
            <a:spAutoFit/>
          </a:bodyPr>
          <a:lstStyle/>
          <a:p>
            <a:pPr marL="285750" lvl="0" indent="-285750">
              <a:buFont typeface="Arial" panose="020B0604020202020204" pitchFamily="34" charset="0"/>
              <a:buChar char="•"/>
            </a:pPr>
            <a:r>
              <a:rPr lang="en-GB" sz="2800" dirty="0">
                <a:solidFill>
                  <a:schemeClr val="accent6">
                    <a:lumMod val="75000"/>
                  </a:schemeClr>
                </a:solidFill>
              </a:rPr>
              <a:t>Sharing</a:t>
            </a:r>
          </a:p>
          <a:p>
            <a:pPr marL="285750" lvl="0" indent="-285750">
              <a:buFont typeface="Arial" panose="020B0604020202020204" pitchFamily="34" charset="0"/>
              <a:buChar char="•"/>
            </a:pPr>
            <a:r>
              <a:rPr lang="en-GB" sz="2800" dirty="0">
                <a:solidFill>
                  <a:schemeClr val="tx2">
                    <a:lumMod val="60000"/>
                    <a:lumOff val="40000"/>
                  </a:schemeClr>
                </a:solidFill>
              </a:rPr>
              <a:t>Estimating</a:t>
            </a:r>
          </a:p>
          <a:p>
            <a:pPr marL="285750" lvl="0" indent="-285750">
              <a:buFont typeface="Arial" panose="020B0604020202020204" pitchFamily="34" charset="0"/>
              <a:buChar char="•"/>
            </a:pPr>
            <a:r>
              <a:rPr lang="en-GB" sz="2800" dirty="0">
                <a:solidFill>
                  <a:schemeClr val="accent6">
                    <a:lumMod val="75000"/>
                  </a:schemeClr>
                </a:solidFill>
              </a:rPr>
              <a:t>Mathematical vocabulary</a:t>
            </a:r>
          </a:p>
          <a:p>
            <a:pPr marL="285750" lvl="0" indent="-285750">
              <a:buFont typeface="Arial" panose="020B0604020202020204" pitchFamily="34" charset="0"/>
              <a:buChar char="•"/>
            </a:pPr>
            <a:r>
              <a:rPr lang="en-GB" sz="2800" dirty="0">
                <a:solidFill>
                  <a:schemeClr val="tx2">
                    <a:lumMod val="40000"/>
                    <a:lumOff val="60000"/>
                  </a:schemeClr>
                </a:solidFill>
              </a:rPr>
              <a:t>Telling the time</a:t>
            </a:r>
          </a:p>
        </p:txBody>
      </p:sp>
    </p:spTree>
    <p:extLst>
      <p:ext uri="{BB962C8B-B14F-4D97-AF65-F5344CB8AC3E}">
        <p14:creationId xmlns:p14="http://schemas.microsoft.com/office/powerpoint/2010/main" val="1974192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4924" y="278184"/>
            <a:ext cx="4997669" cy="830997"/>
          </a:xfrm>
          <a:prstGeom prst="rect">
            <a:avLst/>
          </a:prstGeom>
          <a:noFill/>
        </p:spPr>
        <p:txBody>
          <a:bodyPr wrap="square" rtlCol="0">
            <a:spAutoFit/>
          </a:bodyPr>
          <a:lstStyle/>
          <a:p>
            <a:pPr algn="ctr"/>
            <a:r>
              <a:rPr lang="en-GB" sz="4800" b="1" dirty="0" smtClean="0">
                <a:solidFill>
                  <a:schemeClr val="tx2">
                    <a:lumMod val="75000"/>
                  </a:schemeClr>
                </a:solidFill>
              </a:rPr>
              <a:t>Maths at Home</a:t>
            </a:r>
            <a:endParaRPr lang="en-GB" sz="4800" b="1" dirty="0">
              <a:solidFill>
                <a:schemeClr val="tx2">
                  <a:lumMod val="75000"/>
                </a:schemeClr>
              </a:solidFill>
            </a:endParaRPr>
          </a:p>
        </p:txBody>
      </p:sp>
      <p:sp>
        <p:nvSpPr>
          <p:cNvPr id="3" name="TextBox 2"/>
          <p:cNvSpPr txBox="1"/>
          <p:nvPr/>
        </p:nvSpPr>
        <p:spPr>
          <a:xfrm>
            <a:off x="220717" y="1109181"/>
            <a:ext cx="8339959" cy="5324535"/>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chemeClr val="accent6">
                    <a:lumMod val="50000"/>
                  </a:schemeClr>
                </a:solidFill>
              </a:rPr>
              <a:t>find </a:t>
            </a:r>
            <a:r>
              <a:rPr lang="en-GB" sz="2000" dirty="0">
                <a:solidFill>
                  <a:schemeClr val="accent6">
                    <a:lumMod val="50000"/>
                  </a:schemeClr>
                </a:solidFill>
              </a:rPr>
              <a:t>numbers around your home and neighbourhood – clocks, letterboxes, speed signs</a:t>
            </a:r>
          </a:p>
          <a:p>
            <a:pPr marL="285750" indent="-285750">
              <a:buFont typeface="Arial" panose="020B0604020202020204" pitchFamily="34" charset="0"/>
              <a:buChar char="•"/>
            </a:pPr>
            <a:r>
              <a:rPr lang="en-GB" sz="2000" dirty="0" smtClean="0">
                <a:solidFill>
                  <a:schemeClr val="tx2">
                    <a:lumMod val="60000"/>
                    <a:lumOff val="40000"/>
                  </a:schemeClr>
                </a:solidFill>
              </a:rPr>
              <a:t>use </a:t>
            </a:r>
            <a:r>
              <a:rPr lang="en-GB" sz="2000" dirty="0">
                <a:solidFill>
                  <a:schemeClr val="tx2">
                    <a:lumMod val="60000"/>
                    <a:lumOff val="40000"/>
                  </a:schemeClr>
                </a:solidFill>
              </a:rPr>
              <a:t>mathematics words during play (treasure hunts, obstacle courses, building huts) - "under', "over", 'between", 'around", "behind", "up", "down', "heavy", "light', 'round", "your turn next", "before", "after", "left" and "right", "square", "triangle" – you can use your first language</a:t>
            </a:r>
          </a:p>
          <a:p>
            <a:pPr marL="285750" indent="-285750">
              <a:buFont typeface="Arial" panose="020B0604020202020204" pitchFamily="34" charset="0"/>
              <a:buChar char="•"/>
            </a:pPr>
            <a:r>
              <a:rPr lang="en-GB" sz="2000" dirty="0" smtClean="0">
                <a:solidFill>
                  <a:schemeClr val="accent6">
                    <a:lumMod val="75000"/>
                  </a:schemeClr>
                </a:solidFill>
              </a:rPr>
              <a:t>helping </a:t>
            </a:r>
            <a:r>
              <a:rPr lang="en-GB" sz="2000" dirty="0">
                <a:solidFill>
                  <a:schemeClr val="accent6">
                    <a:lumMod val="75000"/>
                  </a:schemeClr>
                </a:solidFill>
              </a:rPr>
              <a:t>at the </a:t>
            </a:r>
            <a:r>
              <a:rPr lang="en-GB" sz="2000" dirty="0" smtClean="0">
                <a:solidFill>
                  <a:schemeClr val="accent6">
                    <a:lumMod val="75000"/>
                  </a:schemeClr>
                </a:solidFill>
              </a:rPr>
              <a:t>shops </a:t>
            </a:r>
            <a:r>
              <a:rPr lang="en-GB" sz="2000" dirty="0">
                <a:solidFill>
                  <a:schemeClr val="accent6">
                    <a:lumMod val="75000"/>
                  </a:schemeClr>
                </a:solidFill>
              </a:rPr>
              <a:t>– ask your child to get specific items (medium-sized tin of red beans, 2 litres of milk, 250g of mince</a:t>
            </a:r>
            <a:r>
              <a:rPr lang="en-GB" sz="2000" dirty="0" smtClean="0">
                <a:solidFill>
                  <a:schemeClr val="accent6">
                    <a:lumMod val="75000"/>
                  </a:schemeClr>
                </a:solidFill>
              </a:rPr>
              <a:t>).</a:t>
            </a:r>
          </a:p>
          <a:p>
            <a:pPr marL="285750" indent="-285750">
              <a:buFont typeface="Arial" panose="020B0604020202020204" pitchFamily="34" charset="0"/>
              <a:buChar char="•"/>
            </a:pPr>
            <a:r>
              <a:rPr lang="en-GB" sz="2000" dirty="0" smtClean="0">
                <a:solidFill>
                  <a:schemeClr val="tx2">
                    <a:lumMod val="60000"/>
                    <a:lumOff val="40000"/>
                  </a:schemeClr>
                </a:solidFill>
              </a:rPr>
              <a:t>making </a:t>
            </a:r>
            <a:r>
              <a:rPr lang="en-GB" sz="2000" dirty="0">
                <a:solidFill>
                  <a:schemeClr val="tx2">
                    <a:lumMod val="60000"/>
                    <a:lumOff val="40000"/>
                  </a:schemeClr>
                </a:solidFill>
              </a:rPr>
              <a:t>lunch or a meal for a party – make sandwiches in different shapes. Can they cut their sandwich in half? Can they cut the other sandwich in half a different way</a:t>
            </a:r>
            <a:r>
              <a:rPr lang="en-GB" sz="2000" dirty="0" smtClean="0">
                <a:solidFill>
                  <a:schemeClr val="tx2">
                    <a:lumMod val="60000"/>
                    <a:lumOff val="40000"/>
                  </a:schemeClr>
                </a:solidFill>
              </a:rPr>
              <a:t>?</a:t>
            </a:r>
          </a:p>
          <a:p>
            <a:pPr marL="285750" indent="-285750">
              <a:buFont typeface="Arial" panose="020B0604020202020204" pitchFamily="34" charset="0"/>
              <a:buChar char="•"/>
            </a:pPr>
            <a:r>
              <a:rPr lang="en-GB" sz="2000" dirty="0" smtClean="0">
                <a:solidFill>
                  <a:schemeClr val="accent6">
                    <a:lumMod val="50000"/>
                  </a:schemeClr>
                </a:solidFill>
              </a:rPr>
              <a:t>helping </a:t>
            </a:r>
            <a:r>
              <a:rPr lang="en-GB" sz="2000" dirty="0">
                <a:solidFill>
                  <a:schemeClr val="accent6">
                    <a:lumMod val="50000"/>
                  </a:schemeClr>
                </a:solidFill>
              </a:rPr>
              <a:t>at the supermarket – choose items to weigh – how many apples/bananas weigh a kilo? Look for the best buy between different makes of the same items (e.g. blocks of cheese) – check on the amount of sugar or salt per </a:t>
            </a:r>
            <a:r>
              <a:rPr lang="en-GB" sz="2000" dirty="0" smtClean="0">
                <a:solidFill>
                  <a:schemeClr val="accent6">
                    <a:lumMod val="50000"/>
                  </a:schemeClr>
                </a:solidFill>
              </a:rPr>
              <a:t>serving</a:t>
            </a:r>
          </a:p>
          <a:p>
            <a:pPr marL="285750" indent="-285750">
              <a:buFont typeface="Arial" panose="020B0604020202020204" pitchFamily="34" charset="0"/>
              <a:buChar char="•"/>
            </a:pPr>
            <a:r>
              <a:rPr lang="en-GB" sz="2000" dirty="0" smtClean="0">
                <a:solidFill>
                  <a:schemeClr val="tx2">
                    <a:lumMod val="60000"/>
                    <a:lumOff val="40000"/>
                  </a:schemeClr>
                </a:solidFill>
              </a:rPr>
              <a:t>look </a:t>
            </a:r>
            <a:r>
              <a:rPr lang="en-GB" sz="2000" dirty="0">
                <a:solidFill>
                  <a:schemeClr val="tx2">
                    <a:lumMod val="60000"/>
                    <a:lumOff val="40000"/>
                  </a:schemeClr>
                </a:solidFill>
              </a:rPr>
              <a:t>through junk mail – find the most expensive and cheapest item advertised </a:t>
            </a:r>
          </a:p>
        </p:txBody>
      </p:sp>
    </p:spTree>
    <p:extLst>
      <p:ext uri="{BB962C8B-B14F-4D97-AF65-F5344CB8AC3E}">
        <p14:creationId xmlns:p14="http://schemas.microsoft.com/office/powerpoint/2010/main" val="417121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3579959" y="218799"/>
            <a:ext cx="4993429" cy="519113"/>
          </a:xfrm>
        </p:spPr>
        <p:txBody>
          <a:bodyPr>
            <a:noAutofit/>
          </a:bodyPr>
          <a:lstStyle/>
          <a:p>
            <a:pPr marL="0" indent="0">
              <a:buNone/>
            </a:pPr>
            <a:r>
              <a:rPr lang="en-GB" sz="4400" b="1" dirty="0" smtClean="0">
                <a:solidFill>
                  <a:schemeClr val="tx2">
                    <a:lumMod val="60000"/>
                    <a:lumOff val="40000"/>
                  </a:schemeClr>
                </a:solidFill>
              </a:rPr>
              <a:t>Spelling</a:t>
            </a:r>
            <a:endParaRPr lang="en-GB" sz="4400" b="1" dirty="0">
              <a:solidFill>
                <a:schemeClr val="tx2">
                  <a:lumMod val="60000"/>
                  <a:lumOff val="4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903067"/>
              </p:ext>
            </p:extLst>
          </p:nvPr>
        </p:nvGraphicFramePr>
        <p:xfrm>
          <a:off x="599090" y="1076448"/>
          <a:ext cx="7803930" cy="5279611"/>
        </p:xfrm>
        <a:graphic>
          <a:graphicData uri="http://schemas.openxmlformats.org/drawingml/2006/table">
            <a:tbl>
              <a:tblPr firstRow="1" bandRow="1">
                <a:tableStyleId>{5940675A-B579-460E-94D1-54222C63F5DA}</a:tableStyleId>
              </a:tblPr>
              <a:tblGrid>
                <a:gridCol w="2601310">
                  <a:extLst>
                    <a:ext uri="{9D8B030D-6E8A-4147-A177-3AD203B41FA5}">
                      <a16:colId xmlns:a16="http://schemas.microsoft.com/office/drawing/2014/main" val="2636772911"/>
                    </a:ext>
                  </a:extLst>
                </a:gridCol>
                <a:gridCol w="2601310">
                  <a:extLst>
                    <a:ext uri="{9D8B030D-6E8A-4147-A177-3AD203B41FA5}">
                      <a16:colId xmlns:a16="http://schemas.microsoft.com/office/drawing/2014/main" val="3961681925"/>
                    </a:ext>
                  </a:extLst>
                </a:gridCol>
                <a:gridCol w="2601310">
                  <a:extLst>
                    <a:ext uri="{9D8B030D-6E8A-4147-A177-3AD203B41FA5}">
                      <a16:colId xmlns:a16="http://schemas.microsoft.com/office/drawing/2014/main" val="1508282772"/>
                    </a:ext>
                  </a:extLst>
                </a:gridCol>
              </a:tblGrid>
              <a:tr h="2426683">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23380137"/>
                  </a:ext>
                </a:extLst>
              </a:tr>
              <a:tr h="2762728">
                <a:tc>
                  <a: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smtClean="0">
                          <a:ln>
                            <a:noFill/>
                          </a:ln>
                          <a:solidFill>
                            <a:schemeClr val="tx2">
                              <a:lumMod val="75000"/>
                            </a:schemeClr>
                          </a:solidFill>
                          <a:effectLst/>
                          <a:uLnTx/>
                          <a:uFillTx/>
                          <a:latin typeface="+mn-lt"/>
                          <a:ea typeface="+mn-ea"/>
                          <a:cs typeface="+mn-cs"/>
                        </a:rPr>
                        <a:t>T triple C</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1" i="0" u="sng" strike="noStrike" kern="1200" cap="none" spc="0" normalizeH="0" baseline="0" noProof="0" dirty="0" smtClean="0">
                          <a:ln>
                            <a:noFill/>
                          </a:ln>
                          <a:solidFill>
                            <a:schemeClr val="accent1"/>
                          </a:solidFill>
                          <a:effectLst/>
                          <a:uLnTx/>
                          <a:uFillTx/>
                          <a:latin typeface="+mn-lt"/>
                          <a:ea typeface="+mn-ea"/>
                          <a:cs typeface="+mn-cs"/>
                        </a:rPr>
                        <a:t>Trace</a:t>
                      </a:r>
                      <a:r>
                        <a:rPr kumimoji="0" lang="en-US" sz="1400" b="1" i="0" u="none" strike="noStrike" kern="1200" cap="none" spc="0" normalizeH="0" baseline="0" noProof="0" dirty="0" smtClean="0">
                          <a:ln>
                            <a:noFill/>
                          </a:ln>
                          <a:solidFill>
                            <a:schemeClr val="accent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Trace the word 3 times saying the  </a:t>
                      </a:r>
                      <a:r>
                        <a:rPr kumimoji="0" lang="en-US" sz="1400" b="1" i="0" u="none" strike="noStrike" kern="1200" cap="none" spc="0" normalizeH="0" baseline="0" noProof="0" dirty="0" smtClean="0">
                          <a:ln>
                            <a:noFill/>
                          </a:ln>
                          <a:solidFill>
                            <a:srgbClr val="FF0000"/>
                          </a:solidFill>
                          <a:effectLst/>
                          <a:uLnTx/>
                          <a:uFillTx/>
                          <a:latin typeface="+mn-lt"/>
                          <a:ea typeface="+mn-ea"/>
                          <a:cs typeface="+mn-cs"/>
                        </a:rPr>
                        <a:t>letters</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as you write them.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1" i="0" u="sng" strike="noStrike" kern="1200" cap="none" spc="0" normalizeH="0" baseline="0" noProof="0" dirty="0" smtClean="0">
                          <a:ln>
                            <a:noFill/>
                          </a:ln>
                          <a:solidFill>
                            <a:schemeClr val="accent1"/>
                          </a:solidFill>
                          <a:effectLst/>
                          <a:uLnTx/>
                          <a:uFillTx/>
                          <a:latin typeface="+mn-lt"/>
                          <a:ea typeface="+mn-ea"/>
                          <a:cs typeface="+mn-cs"/>
                        </a:rPr>
                        <a:t>Copy</a:t>
                      </a:r>
                      <a:r>
                        <a:rPr kumimoji="0" lang="en-US" sz="1400" b="0" i="0" u="sng" strike="noStrike" kern="1200" cap="none" spc="0" normalizeH="0" baseline="0" noProof="0" dirty="0" smtClean="0">
                          <a:ln>
                            <a:noFill/>
                          </a:ln>
                          <a:solidFill>
                            <a:schemeClr val="accent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Copy the word 3 times looking at the model.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1" i="0" u="sng" strike="noStrike" kern="1200" cap="none" spc="0" normalizeH="0" baseline="0" noProof="0" dirty="0" smtClean="0">
                          <a:ln>
                            <a:noFill/>
                          </a:ln>
                          <a:solidFill>
                            <a:schemeClr val="accent1"/>
                          </a:solidFill>
                          <a:effectLst/>
                          <a:uLnTx/>
                          <a:uFillTx/>
                          <a:latin typeface="+mn-lt"/>
                          <a:ea typeface="+mn-ea"/>
                          <a:cs typeface="+mn-cs"/>
                        </a:rPr>
                        <a:t>Cover</a:t>
                      </a:r>
                      <a:r>
                        <a:rPr kumimoji="0" lang="en-US" sz="1400" b="1" i="0" u="sng"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Write the word 3 times without a written prompt.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400" b="1" i="0" u="sng" strike="noStrike" kern="1200" cap="none" spc="0" normalizeH="0" baseline="0" noProof="0" dirty="0" smtClean="0">
                          <a:ln>
                            <a:noFill/>
                          </a:ln>
                          <a:solidFill>
                            <a:schemeClr val="accent1"/>
                          </a:solidFill>
                          <a:effectLst/>
                          <a:uLnTx/>
                          <a:uFillTx/>
                          <a:latin typeface="+mn-lt"/>
                          <a:ea typeface="+mn-ea"/>
                          <a:cs typeface="+mn-cs"/>
                        </a:rPr>
                        <a:t>Closed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Write the word 3 times with eyes averted or closed.</a:t>
                      </a:r>
                      <a:endParaRPr lang="en-GB" sz="1800" dirty="0"/>
                    </a:p>
                  </a:txBody>
                  <a:tcPr/>
                </a:tc>
                <a:tc>
                  <a:txBody>
                    <a:bodyPr/>
                    <a:lstStyle/>
                    <a:p>
                      <a:endParaRPr lang="en-GB" dirty="0"/>
                    </a:p>
                  </a:txBody>
                  <a:tcPr/>
                </a:tc>
                <a:tc>
                  <a:txBody>
                    <a:bodyPr/>
                    <a:lstStyle/>
                    <a:p>
                      <a:pPr algn="ctr"/>
                      <a:r>
                        <a:rPr lang="en-GB" sz="1600" b="1" dirty="0" smtClean="0">
                          <a:solidFill>
                            <a:schemeClr val="accent6">
                              <a:lumMod val="50000"/>
                            </a:schemeClr>
                          </a:solidFill>
                        </a:rPr>
                        <a:t>SOS</a:t>
                      </a:r>
                    </a:p>
                    <a:p>
                      <a:pPr marL="285750" indent="-285750" algn="l">
                        <a:buFont typeface="Arial" panose="020B0604020202020204" pitchFamily="34" charset="0"/>
                        <a:buChar char="•"/>
                      </a:pPr>
                      <a:r>
                        <a:rPr lang="en-GB" sz="1200" b="0" dirty="0" smtClean="0">
                          <a:solidFill>
                            <a:schemeClr val="accent6">
                              <a:lumMod val="50000"/>
                            </a:schemeClr>
                          </a:solidFill>
                        </a:rPr>
                        <a:t>Tutor says the word.</a:t>
                      </a:r>
                    </a:p>
                    <a:p>
                      <a:pPr marL="285750" indent="-285750" algn="l">
                        <a:buFont typeface="Arial" panose="020B0604020202020204" pitchFamily="34" charset="0"/>
                        <a:buChar char="•"/>
                      </a:pPr>
                      <a:r>
                        <a:rPr lang="en-GB" sz="1200" b="0" dirty="0" smtClean="0">
                          <a:solidFill>
                            <a:schemeClr val="accent6">
                              <a:lumMod val="50000"/>
                            </a:schemeClr>
                          </a:solidFill>
                        </a:rPr>
                        <a:t>Student repeats the word.</a:t>
                      </a:r>
                    </a:p>
                    <a:p>
                      <a:pPr marL="285750" indent="-285750" algn="l">
                        <a:buFont typeface="Arial" panose="020B0604020202020204" pitchFamily="34" charset="0"/>
                        <a:buChar char="•"/>
                      </a:pPr>
                      <a:r>
                        <a:rPr lang="en-GB" sz="1200" b="0" dirty="0" smtClean="0">
                          <a:solidFill>
                            <a:schemeClr val="accent6">
                              <a:lumMod val="50000"/>
                            </a:schemeClr>
                          </a:solidFill>
                        </a:rPr>
                        <a:t>Student segments phonemes in word.</a:t>
                      </a:r>
                    </a:p>
                    <a:p>
                      <a:pPr marL="285750" indent="-285750" algn="l">
                        <a:buFont typeface="Arial" panose="020B0604020202020204" pitchFamily="34" charset="0"/>
                        <a:buChar char="•"/>
                      </a:pPr>
                      <a:r>
                        <a:rPr lang="en-GB" sz="1200" b="0" dirty="0" smtClean="0">
                          <a:solidFill>
                            <a:schemeClr val="accent6">
                              <a:lumMod val="50000"/>
                            </a:schemeClr>
                          </a:solidFill>
                        </a:rPr>
                        <a:t>Student says each phoneme naming the letters.</a:t>
                      </a:r>
                    </a:p>
                    <a:p>
                      <a:pPr marL="285750" indent="-285750" algn="l">
                        <a:buFont typeface="Arial" panose="020B0604020202020204" pitchFamily="34" charset="0"/>
                        <a:buChar char="•"/>
                      </a:pPr>
                      <a:r>
                        <a:rPr lang="en-GB" sz="1200" b="0" dirty="0" smtClean="0">
                          <a:solidFill>
                            <a:schemeClr val="accent6">
                              <a:lumMod val="50000"/>
                            </a:schemeClr>
                          </a:solidFill>
                        </a:rPr>
                        <a:t>Student writes each phoneme naming each letter as he writes it on paper.</a:t>
                      </a:r>
                    </a:p>
                    <a:p>
                      <a:pPr marL="285750" indent="-285750" algn="l">
                        <a:buFont typeface="Arial" panose="020B0604020202020204" pitchFamily="34" charset="0"/>
                        <a:buChar char="•"/>
                      </a:pPr>
                      <a:r>
                        <a:rPr lang="en-GB" sz="1200" b="0" dirty="0" smtClean="0">
                          <a:solidFill>
                            <a:schemeClr val="accent6">
                              <a:lumMod val="50000"/>
                            </a:schemeClr>
                          </a:solidFill>
                        </a:rPr>
                        <a:t>Student reads the entire word he has written.</a:t>
                      </a:r>
                    </a:p>
                    <a:p>
                      <a:pPr marL="285750" indent="-285750" algn="l">
                        <a:buFont typeface="Arial" panose="020B0604020202020204" pitchFamily="34" charset="0"/>
                        <a:buChar char="•"/>
                      </a:pPr>
                      <a:r>
                        <a:rPr lang="en-GB" sz="1200" b="0" dirty="0" smtClean="0">
                          <a:solidFill>
                            <a:schemeClr val="accent6">
                              <a:lumMod val="50000"/>
                            </a:schemeClr>
                          </a:solidFill>
                        </a:rPr>
                        <a:t>Root Words</a:t>
                      </a:r>
                      <a:endParaRPr lang="en-GB" sz="1200" b="0" dirty="0">
                        <a:solidFill>
                          <a:schemeClr val="accent6">
                            <a:lumMod val="50000"/>
                          </a:schemeClr>
                        </a:solidFill>
                      </a:endParaRPr>
                    </a:p>
                  </a:txBody>
                  <a:tcPr/>
                </a:tc>
                <a:extLst>
                  <a:ext uri="{0D108BD9-81ED-4DB2-BD59-A6C34878D82A}">
                    <a16:rowId xmlns:a16="http://schemas.microsoft.com/office/drawing/2014/main" val="3554281074"/>
                  </a:ext>
                </a:extLst>
              </a:tr>
            </a:tbl>
          </a:graphicData>
        </a:graphic>
      </p:graphicFrame>
      <p:pic>
        <p:nvPicPr>
          <p:cNvPr id="7" name="Picture 6"/>
          <p:cNvPicPr>
            <a:picLocks noChangeAspect="1"/>
          </p:cNvPicPr>
          <p:nvPr/>
        </p:nvPicPr>
        <p:blipFill>
          <a:blip r:embed="rId2"/>
          <a:stretch>
            <a:fillRect/>
          </a:stretch>
        </p:blipFill>
        <p:spPr>
          <a:xfrm>
            <a:off x="3484180" y="1213944"/>
            <a:ext cx="2096814" cy="2175642"/>
          </a:xfrm>
          <a:prstGeom prst="rect">
            <a:avLst/>
          </a:prstGeom>
        </p:spPr>
      </p:pic>
      <p:pic>
        <p:nvPicPr>
          <p:cNvPr id="8" name="Picture 7"/>
          <p:cNvPicPr>
            <a:picLocks noChangeAspect="1"/>
          </p:cNvPicPr>
          <p:nvPr/>
        </p:nvPicPr>
        <p:blipFill>
          <a:blip r:embed="rId3"/>
          <a:stretch>
            <a:fillRect/>
          </a:stretch>
        </p:blipFill>
        <p:spPr>
          <a:xfrm>
            <a:off x="3263461" y="3736427"/>
            <a:ext cx="2475187" cy="2506717"/>
          </a:xfrm>
          <a:prstGeom prst="rect">
            <a:avLst/>
          </a:prstGeom>
        </p:spPr>
      </p:pic>
      <p:pic>
        <p:nvPicPr>
          <p:cNvPr id="9" name="Picture 8"/>
          <p:cNvPicPr>
            <a:picLocks noChangeAspect="1"/>
          </p:cNvPicPr>
          <p:nvPr/>
        </p:nvPicPr>
        <p:blipFill>
          <a:blip r:embed="rId4"/>
          <a:stretch>
            <a:fillRect/>
          </a:stretch>
        </p:blipFill>
        <p:spPr>
          <a:xfrm>
            <a:off x="682845" y="1213944"/>
            <a:ext cx="2407193" cy="2175641"/>
          </a:xfrm>
          <a:prstGeom prst="rect">
            <a:avLst/>
          </a:prstGeom>
        </p:spPr>
      </p:pic>
      <p:pic>
        <p:nvPicPr>
          <p:cNvPr id="10" name="Picture 9"/>
          <p:cNvPicPr>
            <a:picLocks noChangeAspect="1"/>
          </p:cNvPicPr>
          <p:nvPr/>
        </p:nvPicPr>
        <p:blipFill>
          <a:blip r:embed="rId5"/>
          <a:stretch>
            <a:fillRect/>
          </a:stretch>
        </p:blipFill>
        <p:spPr>
          <a:xfrm>
            <a:off x="6132788" y="1213944"/>
            <a:ext cx="1954922" cy="2175641"/>
          </a:xfrm>
          <a:prstGeom prst="rect">
            <a:avLst/>
          </a:prstGeom>
        </p:spPr>
      </p:pic>
    </p:spTree>
    <p:extLst>
      <p:ext uri="{BB962C8B-B14F-4D97-AF65-F5344CB8AC3E}">
        <p14:creationId xmlns:p14="http://schemas.microsoft.com/office/powerpoint/2010/main" val="2344895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4595" y="296846"/>
            <a:ext cx="6075405" cy="707886"/>
          </a:xfrm>
          <a:prstGeom prst="rect">
            <a:avLst/>
          </a:prstGeom>
        </p:spPr>
        <p:txBody>
          <a:bodyPr wrap="square">
            <a:spAutoFit/>
          </a:bodyPr>
          <a:lstStyle/>
          <a:p>
            <a:pPr algn="ctr"/>
            <a:r>
              <a:rPr lang="en-GB" sz="4000" b="1" dirty="0" smtClean="0">
                <a:solidFill>
                  <a:schemeClr val="tx2">
                    <a:lumMod val="60000"/>
                    <a:lumOff val="40000"/>
                  </a:schemeClr>
                </a:solidFill>
              </a:rPr>
              <a:t>Reluctant Readers</a:t>
            </a:r>
            <a:endParaRPr lang="en-GB" sz="4000" b="1" dirty="0">
              <a:solidFill>
                <a:schemeClr val="tx2">
                  <a:lumMod val="60000"/>
                  <a:lumOff val="4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43523595"/>
              </p:ext>
            </p:extLst>
          </p:nvPr>
        </p:nvGraphicFramePr>
        <p:xfrm>
          <a:off x="567557" y="1004732"/>
          <a:ext cx="8024649" cy="5403425"/>
        </p:xfrm>
        <a:graphic>
          <a:graphicData uri="http://schemas.openxmlformats.org/drawingml/2006/table">
            <a:tbl>
              <a:tblPr firstRow="1" bandRow="1">
                <a:tableStyleId>{5940675A-B579-460E-94D1-54222C63F5DA}</a:tableStyleId>
              </a:tblPr>
              <a:tblGrid>
                <a:gridCol w="2674883">
                  <a:extLst>
                    <a:ext uri="{9D8B030D-6E8A-4147-A177-3AD203B41FA5}">
                      <a16:colId xmlns:a16="http://schemas.microsoft.com/office/drawing/2014/main" val="20000"/>
                    </a:ext>
                  </a:extLst>
                </a:gridCol>
                <a:gridCol w="2674883">
                  <a:extLst>
                    <a:ext uri="{9D8B030D-6E8A-4147-A177-3AD203B41FA5}">
                      <a16:colId xmlns:a16="http://schemas.microsoft.com/office/drawing/2014/main" val="20001"/>
                    </a:ext>
                  </a:extLst>
                </a:gridCol>
                <a:gridCol w="2674883">
                  <a:extLst>
                    <a:ext uri="{9D8B030D-6E8A-4147-A177-3AD203B41FA5}">
                      <a16:colId xmlns:a16="http://schemas.microsoft.com/office/drawing/2014/main" val="20002"/>
                    </a:ext>
                  </a:extLst>
                </a:gridCol>
              </a:tblGrid>
              <a:tr h="731528">
                <a:tc>
                  <a:txBody>
                    <a:bodyPr/>
                    <a:lstStyle/>
                    <a:p>
                      <a:r>
                        <a:rPr lang="en-GB" sz="1400" dirty="0" smtClean="0">
                          <a:solidFill>
                            <a:schemeClr val="tx2">
                              <a:lumMod val="75000"/>
                            </a:schemeClr>
                          </a:solidFill>
                        </a:rPr>
                        <a:t>No reading – talk about the pictures</a:t>
                      </a:r>
                      <a:endParaRPr lang="en-GB" sz="1400" dirty="0">
                        <a:solidFill>
                          <a:schemeClr val="tx2">
                            <a:lumMod val="75000"/>
                          </a:schemeClr>
                        </a:solidFill>
                      </a:endParaRPr>
                    </a:p>
                  </a:txBody>
                  <a:tcPr/>
                </a:tc>
                <a:tc>
                  <a:txBody>
                    <a:bodyPr/>
                    <a:lstStyle/>
                    <a:p>
                      <a:r>
                        <a:rPr lang="en-GB" sz="1400" dirty="0" smtClean="0">
                          <a:solidFill>
                            <a:schemeClr val="tx2">
                              <a:lumMod val="75000"/>
                            </a:schemeClr>
                          </a:solidFill>
                        </a:rPr>
                        <a:t>No reading – describe something in the picture for the child to guess, swap roles</a:t>
                      </a:r>
                      <a:endParaRPr lang="en-GB" sz="1400" dirty="0">
                        <a:solidFill>
                          <a:schemeClr val="tx2">
                            <a:lumMod val="75000"/>
                          </a:schemeClr>
                        </a:solidFill>
                      </a:endParaRPr>
                    </a:p>
                  </a:txBody>
                  <a:tcPr/>
                </a:tc>
                <a:tc>
                  <a:txBody>
                    <a:bodyPr/>
                    <a:lstStyle/>
                    <a:p>
                      <a:r>
                        <a:rPr lang="en-GB" sz="1400" dirty="0" smtClean="0">
                          <a:solidFill>
                            <a:schemeClr val="tx2">
                              <a:lumMod val="75000"/>
                            </a:schemeClr>
                          </a:solidFill>
                        </a:rPr>
                        <a:t>No reading – Look for things that are small, large, under, above,</a:t>
                      </a:r>
                      <a:r>
                        <a:rPr lang="en-GB" sz="1400" baseline="0" dirty="0" smtClean="0">
                          <a:solidFill>
                            <a:schemeClr val="tx2">
                              <a:lumMod val="75000"/>
                            </a:schemeClr>
                          </a:solidFill>
                        </a:rPr>
                        <a:t> next to, behind etc.</a:t>
                      </a:r>
                      <a:endParaRPr lang="en-GB" sz="1400" dirty="0">
                        <a:solidFill>
                          <a:schemeClr val="tx2">
                            <a:lumMod val="75000"/>
                          </a:schemeClr>
                        </a:solidFill>
                      </a:endParaRPr>
                    </a:p>
                  </a:txBody>
                  <a:tcPr/>
                </a:tc>
                <a:extLst>
                  <a:ext uri="{0D108BD9-81ED-4DB2-BD59-A6C34878D82A}">
                    <a16:rowId xmlns:a16="http://schemas.microsoft.com/office/drawing/2014/main" val="10000"/>
                  </a:ext>
                </a:extLst>
              </a:tr>
              <a:tr h="1158252">
                <a:tc>
                  <a:txBody>
                    <a:bodyPr/>
                    <a:lstStyle/>
                    <a:p>
                      <a:r>
                        <a:rPr lang="en-GB" sz="1400" dirty="0" smtClean="0">
                          <a:solidFill>
                            <a:schemeClr val="tx2">
                              <a:lumMod val="75000"/>
                            </a:schemeClr>
                          </a:solidFill>
                        </a:rPr>
                        <a:t>No reading – I spy with my little eye, something in the picture beginning with…. Swap roles</a:t>
                      </a:r>
                      <a:endParaRPr lang="en-GB" sz="1400" dirty="0">
                        <a:solidFill>
                          <a:schemeClr val="tx2">
                            <a:lumMod val="75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chemeClr val="tx2">
                              <a:lumMod val="75000"/>
                            </a:schemeClr>
                          </a:solidFill>
                        </a:rPr>
                        <a:t>No reading – I spy with my little eye, something in the picture beginning with</a:t>
                      </a:r>
                      <a:r>
                        <a:rPr lang="en-GB" sz="1400" baseline="0" dirty="0" smtClean="0">
                          <a:solidFill>
                            <a:schemeClr val="tx2">
                              <a:lumMod val="75000"/>
                            </a:schemeClr>
                          </a:solidFill>
                        </a:rPr>
                        <a:t> the digraph …… </a:t>
                      </a:r>
                      <a:r>
                        <a:rPr lang="en-GB" sz="1400" dirty="0" smtClean="0">
                          <a:solidFill>
                            <a:schemeClr val="tx2">
                              <a:lumMod val="75000"/>
                            </a:schemeClr>
                          </a:solidFill>
                        </a:rPr>
                        <a:t>Swap roles</a:t>
                      </a:r>
                    </a:p>
                    <a:p>
                      <a:endParaRPr lang="en-GB" sz="1400" dirty="0">
                        <a:solidFill>
                          <a:schemeClr val="tx2">
                            <a:lumMod val="75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chemeClr val="tx2">
                              <a:lumMod val="75000"/>
                            </a:schemeClr>
                          </a:solidFill>
                        </a:rPr>
                        <a:t>No reading – I spy with my little eye, something in the picture ending with</a:t>
                      </a:r>
                      <a:r>
                        <a:rPr lang="en-GB" sz="1400" baseline="0" dirty="0" smtClean="0">
                          <a:solidFill>
                            <a:schemeClr val="tx2">
                              <a:lumMod val="75000"/>
                            </a:schemeClr>
                          </a:solidFill>
                        </a:rPr>
                        <a:t> the digraph …… </a:t>
                      </a:r>
                      <a:r>
                        <a:rPr lang="en-GB" sz="1400" dirty="0" smtClean="0">
                          <a:solidFill>
                            <a:schemeClr val="tx2">
                              <a:lumMod val="75000"/>
                            </a:schemeClr>
                          </a:solidFill>
                        </a:rPr>
                        <a:t>Swap roles</a:t>
                      </a:r>
                    </a:p>
                    <a:p>
                      <a:endParaRPr lang="en-GB" sz="1400" dirty="0">
                        <a:solidFill>
                          <a:schemeClr val="tx2">
                            <a:lumMod val="75000"/>
                          </a:schemeClr>
                        </a:solidFill>
                      </a:endParaRPr>
                    </a:p>
                  </a:txBody>
                  <a:tcPr/>
                </a:tc>
                <a:extLst>
                  <a:ext uri="{0D108BD9-81ED-4DB2-BD59-A6C34878D82A}">
                    <a16:rowId xmlns:a16="http://schemas.microsoft.com/office/drawing/2014/main" val="10001"/>
                  </a:ext>
                </a:extLst>
              </a:tr>
              <a:tr h="9448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chemeClr val="tx2">
                              <a:lumMod val="75000"/>
                            </a:schemeClr>
                          </a:solidFill>
                        </a:rPr>
                        <a:t>No reading – I spy with my little eye,</a:t>
                      </a:r>
                      <a:r>
                        <a:rPr lang="en-GB" sz="1400" baseline="0" dirty="0" smtClean="0">
                          <a:solidFill>
                            <a:schemeClr val="tx2">
                              <a:lumMod val="75000"/>
                            </a:schemeClr>
                          </a:solidFill>
                        </a:rPr>
                        <a:t> something that rhymes with…. Swap roles</a:t>
                      </a:r>
                      <a:endParaRPr lang="en-GB" sz="1400" dirty="0" smtClean="0">
                        <a:solidFill>
                          <a:schemeClr val="tx2">
                            <a:lumMod val="75000"/>
                          </a:schemeClr>
                        </a:solidFill>
                      </a:endParaRPr>
                    </a:p>
                    <a:p>
                      <a:endParaRPr lang="en-GB" sz="1400" dirty="0">
                        <a:solidFill>
                          <a:schemeClr val="tx2">
                            <a:lumMod val="75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chemeClr val="tx2">
                              <a:lumMod val="75000"/>
                            </a:schemeClr>
                          </a:solidFill>
                        </a:rPr>
                        <a:t>No reading – I spy with my little eye, something that is the opposite to….</a:t>
                      </a:r>
                    </a:p>
                    <a:p>
                      <a:endParaRPr lang="en-GB" sz="1400" dirty="0">
                        <a:solidFill>
                          <a:schemeClr val="tx2">
                            <a:lumMod val="75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chemeClr val="tx2">
                              <a:lumMod val="75000"/>
                            </a:schemeClr>
                          </a:solidFill>
                        </a:rPr>
                        <a:t>No reading – I spy with my little eye, something that has the same sound, at the beginning, as….</a:t>
                      </a:r>
                    </a:p>
                    <a:p>
                      <a:endParaRPr lang="en-GB" sz="1400" dirty="0">
                        <a:solidFill>
                          <a:schemeClr val="tx2">
                            <a:lumMod val="75000"/>
                          </a:schemeClr>
                        </a:solidFill>
                      </a:endParaRPr>
                    </a:p>
                  </a:txBody>
                  <a:tcPr/>
                </a:tc>
                <a:extLst>
                  <a:ext uri="{0D108BD9-81ED-4DB2-BD59-A6C34878D82A}">
                    <a16:rowId xmlns:a16="http://schemas.microsoft.com/office/drawing/2014/main" val="10002"/>
                  </a:ext>
                </a:extLst>
              </a:tr>
              <a:tr h="14105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chemeClr val="tx2">
                              <a:lumMod val="75000"/>
                            </a:schemeClr>
                          </a:solidFill>
                        </a:rPr>
                        <a:t>No reading – I can see a dog; it is small but the mouse is smaller. Swap</a:t>
                      </a:r>
                      <a:r>
                        <a:rPr lang="en-GB" sz="1400" baseline="0" dirty="0" smtClean="0">
                          <a:solidFill>
                            <a:schemeClr val="tx2">
                              <a:lumMod val="75000"/>
                            </a:schemeClr>
                          </a:solidFill>
                        </a:rPr>
                        <a:t> roles</a:t>
                      </a:r>
                      <a:endParaRPr lang="en-GB" sz="1400" dirty="0" smtClean="0">
                        <a:solidFill>
                          <a:schemeClr val="tx2">
                            <a:lumMod val="75000"/>
                          </a:schemeClr>
                        </a:solidFill>
                      </a:endParaRPr>
                    </a:p>
                    <a:p>
                      <a:endParaRPr lang="en-GB" sz="1400" dirty="0">
                        <a:solidFill>
                          <a:schemeClr val="tx2">
                            <a:lumMod val="75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chemeClr val="tx2">
                              <a:lumMod val="75000"/>
                            </a:schemeClr>
                          </a:solidFill>
                        </a:rPr>
                        <a:t>No reading- Look at the pictures; what do you think will happen next? Why do you think that</a:t>
                      </a:r>
                      <a:r>
                        <a:rPr lang="en-GB" sz="1400" dirty="0" smtClean="0">
                          <a:solidFill>
                            <a:schemeClr val="tx2">
                              <a:lumMod val="75000"/>
                            </a:schemeClr>
                          </a:solidFill>
                        </a:rPr>
                        <a:t>?</a:t>
                      </a:r>
                      <a:endParaRPr lang="en-GB" sz="1400" dirty="0">
                        <a:solidFill>
                          <a:schemeClr val="tx2">
                            <a:lumMod val="75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chemeClr val="tx2">
                              <a:lumMod val="75000"/>
                            </a:schemeClr>
                          </a:solidFill>
                        </a:rPr>
                        <a:t>No reading – This boy is at the ……. Do you remember when we went to …?</a:t>
                      </a:r>
                      <a:r>
                        <a:rPr lang="en-GB" sz="1400" baseline="0" dirty="0" smtClean="0">
                          <a:solidFill>
                            <a:schemeClr val="tx2">
                              <a:lumMod val="75000"/>
                            </a:schemeClr>
                          </a:solidFill>
                        </a:rPr>
                        <a:t> What did we see? What did we do? Was it a good day? What did/n’t you like about it</a:t>
                      </a:r>
                      <a:r>
                        <a:rPr lang="en-GB" sz="1400" baseline="0" dirty="0" smtClean="0">
                          <a:solidFill>
                            <a:schemeClr val="tx2">
                              <a:lumMod val="75000"/>
                            </a:schemeClr>
                          </a:solidFill>
                        </a:rPr>
                        <a:t>?</a:t>
                      </a:r>
                      <a:endParaRPr lang="en-GB" sz="1400" dirty="0">
                        <a:solidFill>
                          <a:schemeClr val="tx2">
                            <a:lumMod val="75000"/>
                          </a:schemeClr>
                        </a:solidFill>
                      </a:endParaRPr>
                    </a:p>
                  </a:txBody>
                  <a:tcPr/>
                </a:tc>
                <a:extLst>
                  <a:ext uri="{0D108BD9-81ED-4DB2-BD59-A6C34878D82A}">
                    <a16:rowId xmlns:a16="http://schemas.microsoft.com/office/drawing/2014/main" val="10003"/>
                  </a:ext>
                </a:extLst>
              </a:tr>
              <a:tr h="944890">
                <a:tc>
                  <a:txBody>
                    <a:bodyPr/>
                    <a:lstStyle/>
                    <a:p>
                      <a:r>
                        <a:rPr lang="en-GB" sz="1400" dirty="0" smtClean="0">
                          <a:solidFill>
                            <a:schemeClr val="tx2">
                              <a:lumMod val="75000"/>
                            </a:schemeClr>
                          </a:solidFill>
                        </a:rPr>
                        <a:t>Detective</a:t>
                      </a:r>
                      <a:r>
                        <a:rPr lang="en-GB" sz="1400" baseline="0" dirty="0" smtClean="0">
                          <a:solidFill>
                            <a:schemeClr val="tx2">
                              <a:lumMod val="75000"/>
                            </a:schemeClr>
                          </a:solidFill>
                        </a:rPr>
                        <a:t> skills – Find the words beginning with a capital letter. Is it a name, the beginning of a sentence or both? </a:t>
                      </a:r>
                      <a:endParaRPr lang="en-GB" sz="1400" baseline="0" dirty="0" smtClean="0">
                        <a:solidFill>
                          <a:schemeClr val="tx2">
                            <a:lumMod val="75000"/>
                          </a:schemeClr>
                        </a:solidFill>
                      </a:endParaRPr>
                    </a:p>
                    <a:p>
                      <a:endParaRPr lang="en-GB" sz="1400" dirty="0">
                        <a:solidFill>
                          <a:schemeClr val="tx2">
                            <a:lumMod val="75000"/>
                          </a:schemeClr>
                        </a:solidFill>
                      </a:endParaRPr>
                    </a:p>
                  </a:txBody>
                  <a:tcPr/>
                </a:tc>
                <a:tc>
                  <a:txBody>
                    <a:bodyPr/>
                    <a:lstStyle/>
                    <a:p>
                      <a:r>
                        <a:rPr lang="en-GB" sz="1400" dirty="0" smtClean="0">
                          <a:solidFill>
                            <a:schemeClr val="tx2">
                              <a:lumMod val="75000"/>
                            </a:schemeClr>
                          </a:solidFill>
                        </a:rPr>
                        <a:t>Detective skills – Find the high frequency word</a:t>
                      </a:r>
                      <a:r>
                        <a:rPr lang="en-GB" sz="1400" baseline="0" dirty="0" smtClean="0">
                          <a:solidFill>
                            <a:schemeClr val="tx2">
                              <a:lumMod val="75000"/>
                            </a:schemeClr>
                          </a:solidFill>
                        </a:rPr>
                        <a:t> ……..</a:t>
                      </a:r>
                    </a:p>
                    <a:p>
                      <a:r>
                        <a:rPr lang="en-GB" sz="1400" baseline="0" dirty="0" smtClean="0">
                          <a:solidFill>
                            <a:schemeClr val="tx2">
                              <a:lumMod val="75000"/>
                            </a:schemeClr>
                          </a:solidFill>
                        </a:rPr>
                        <a:t>How many did we find?</a:t>
                      </a:r>
                      <a:endParaRPr lang="en-GB" sz="1400" dirty="0">
                        <a:solidFill>
                          <a:schemeClr val="tx2">
                            <a:lumMod val="75000"/>
                          </a:schemeClr>
                        </a:solidFill>
                      </a:endParaRPr>
                    </a:p>
                  </a:txBody>
                  <a:tcPr/>
                </a:tc>
                <a:tc>
                  <a:txBody>
                    <a:bodyPr/>
                    <a:lstStyle/>
                    <a:p>
                      <a:r>
                        <a:rPr lang="en-GB" sz="1400" dirty="0" smtClean="0">
                          <a:solidFill>
                            <a:schemeClr val="tx2">
                              <a:lumMod val="75000"/>
                            </a:schemeClr>
                          </a:solidFill>
                        </a:rPr>
                        <a:t>Detective skills – Find the pronouns; he, she,</a:t>
                      </a:r>
                      <a:r>
                        <a:rPr lang="en-GB" sz="1400" baseline="0" dirty="0" smtClean="0">
                          <a:solidFill>
                            <a:schemeClr val="tx2">
                              <a:lumMod val="75000"/>
                            </a:schemeClr>
                          </a:solidFill>
                        </a:rPr>
                        <a:t> we etc.</a:t>
                      </a:r>
                      <a:endParaRPr lang="en-GB" sz="1400" dirty="0">
                        <a:solidFill>
                          <a:schemeClr val="tx2">
                            <a:lumMod val="75000"/>
                          </a:schemeClr>
                        </a:solidFill>
                      </a:endParaRPr>
                    </a:p>
                  </a:txBody>
                  <a:tcPr/>
                </a:tc>
                <a:extLst>
                  <a:ext uri="{0D108BD9-81ED-4DB2-BD59-A6C34878D82A}">
                    <a16:rowId xmlns:a16="http://schemas.microsoft.com/office/drawing/2014/main" val="10004"/>
                  </a:ext>
                </a:extLst>
              </a:tr>
            </a:tbl>
          </a:graphicData>
        </a:graphic>
      </p:graphicFrame>
      <p:pic>
        <p:nvPicPr>
          <p:cNvPr id="2" name="Picture 1"/>
          <p:cNvPicPr>
            <a:picLocks noChangeAspect="1"/>
          </p:cNvPicPr>
          <p:nvPr/>
        </p:nvPicPr>
        <p:blipFill>
          <a:blip r:embed="rId2"/>
          <a:stretch>
            <a:fillRect/>
          </a:stretch>
        </p:blipFill>
        <p:spPr>
          <a:xfrm>
            <a:off x="1544595" y="4430110"/>
            <a:ext cx="1631300" cy="725214"/>
          </a:xfrm>
          <a:prstGeom prst="rect">
            <a:avLst/>
          </a:prstGeom>
        </p:spPr>
      </p:pic>
      <p:pic>
        <p:nvPicPr>
          <p:cNvPr id="6" name="Picture 5"/>
          <p:cNvPicPr>
            <a:picLocks noChangeAspect="1"/>
          </p:cNvPicPr>
          <p:nvPr/>
        </p:nvPicPr>
        <p:blipFill>
          <a:blip r:embed="rId3"/>
          <a:stretch>
            <a:fillRect/>
          </a:stretch>
        </p:blipFill>
        <p:spPr>
          <a:xfrm>
            <a:off x="5078902" y="5785944"/>
            <a:ext cx="817494" cy="511854"/>
          </a:xfrm>
          <a:prstGeom prst="rect">
            <a:avLst/>
          </a:prstGeom>
        </p:spPr>
      </p:pic>
    </p:spTree>
    <p:extLst>
      <p:ext uri="{BB962C8B-B14F-4D97-AF65-F5344CB8AC3E}">
        <p14:creationId xmlns:p14="http://schemas.microsoft.com/office/powerpoint/2010/main" val="2815588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608" y="1995574"/>
            <a:ext cx="3988676" cy="4524315"/>
          </a:xfrm>
          <a:prstGeom prst="rect">
            <a:avLst/>
          </a:prstGeom>
        </p:spPr>
        <p:txBody>
          <a:bodyPr wrap="square">
            <a:spAutoFit/>
          </a:bodyPr>
          <a:lstStyle/>
          <a:p>
            <a:pPr marL="285750" indent="-285750">
              <a:buFont typeface="Arial" panose="020B0604020202020204" pitchFamily="34" charset="0"/>
              <a:buChar char="•"/>
            </a:pPr>
            <a:r>
              <a:rPr lang="en-GB" dirty="0" smtClean="0"/>
              <a:t>Write </a:t>
            </a:r>
            <a:r>
              <a:rPr lang="en-GB" dirty="0"/>
              <a:t>to each other. Write notes to your child and leave them in interesting places, like their lunch box. Ask them to write a </a:t>
            </a:r>
            <a:r>
              <a:rPr lang="en-GB" dirty="0" smtClean="0"/>
              <a:t>reply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endParaRPr lang="en-GB" dirty="0"/>
          </a:p>
          <a:p>
            <a:endParaRPr lang="en-GB" dirty="0" smtClean="0"/>
          </a:p>
          <a:p>
            <a:endParaRPr lang="en-GB" dirty="0" smtClean="0"/>
          </a:p>
          <a:p>
            <a:endParaRPr lang="en-GB" dirty="0"/>
          </a:p>
          <a:p>
            <a:pPr marL="285750" indent="-285750">
              <a:buFont typeface="Arial" panose="020B0604020202020204" pitchFamily="34" charset="0"/>
              <a:buChar char="•"/>
            </a:pPr>
            <a:r>
              <a:rPr lang="en-GB" dirty="0" smtClean="0"/>
              <a:t>Help </a:t>
            </a:r>
            <a:r>
              <a:rPr lang="en-GB" dirty="0"/>
              <a:t>them email, text or write to family or friends</a:t>
            </a:r>
          </a:p>
          <a:p>
            <a:pPr marL="285750" indent="-285750">
              <a:buFont typeface="Arial" panose="020B0604020202020204" pitchFamily="34" charset="0"/>
              <a:buChar char="•"/>
            </a:pPr>
            <a:r>
              <a:rPr lang="en-GB" dirty="0" smtClean="0"/>
              <a:t>Work </a:t>
            </a:r>
            <a:r>
              <a:rPr lang="en-GB" dirty="0"/>
              <a:t>with them to put labels on special things – like the door to their room or their toy box.</a:t>
            </a:r>
          </a:p>
        </p:txBody>
      </p:sp>
      <p:sp>
        <p:nvSpPr>
          <p:cNvPr id="3" name="Rectangle 2"/>
          <p:cNvSpPr/>
          <p:nvPr/>
        </p:nvSpPr>
        <p:spPr>
          <a:xfrm>
            <a:off x="4729654" y="1980405"/>
            <a:ext cx="3925613" cy="4247317"/>
          </a:xfrm>
          <a:prstGeom prst="rect">
            <a:avLst/>
          </a:prstGeom>
        </p:spPr>
        <p:txBody>
          <a:bodyPr wrap="square">
            <a:spAutoFit/>
          </a:bodyPr>
          <a:lstStyle/>
          <a:p>
            <a:pPr marL="285750" indent="-285750">
              <a:buFont typeface="Arial" panose="020B0604020202020204" pitchFamily="34" charset="0"/>
              <a:buChar char="•"/>
            </a:pPr>
            <a:r>
              <a:rPr lang="en-GB" dirty="0" smtClean="0"/>
              <a:t>Talk </a:t>
            </a:r>
            <a:r>
              <a:rPr lang="en-GB" dirty="0"/>
              <a:t>a lot to your child while you are doing things together. Use the language that works best for you and your child</a:t>
            </a:r>
            <a:r>
              <a:rPr lang="en-GB" dirty="0" smtClean="0"/>
              <a:t>.</a:t>
            </a:r>
          </a:p>
          <a:p>
            <a:endParaRPr lang="en-GB" sz="1100" dirty="0"/>
          </a:p>
          <a:p>
            <a:pPr marL="285750" indent="-285750">
              <a:buFont typeface="Arial" panose="020B0604020202020204" pitchFamily="34" charset="0"/>
              <a:buChar char="•"/>
            </a:pPr>
            <a:r>
              <a:rPr lang="en-GB" dirty="0"/>
              <a:t>W</a:t>
            </a:r>
            <a:r>
              <a:rPr lang="en-GB" dirty="0" smtClean="0"/>
              <a:t>rite </a:t>
            </a:r>
            <a:r>
              <a:rPr lang="en-GB" dirty="0"/>
              <a:t>lists – ‘Things I need from the shop’, ‘Games to play when I am bored’, ‘Things I want to do in the holidays’. The last one can be cut up and go into a box or bag for a lucky dip when the holidays finally </a:t>
            </a:r>
            <a:r>
              <a:rPr lang="en-GB" dirty="0" smtClean="0"/>
              <a:t>arrive</a:t>
            </a:r>
          </a:p>
          <a:p>
            <a:pPr marL="285750" indent="-285750">
              <a:buFont typeface="Arial" panose="020B0604020202020204" pitchFamily="34" charset="0"/>
              <a:buChar char="•"/>
            </a:pPr>
            <a:endParaRPr lang="en-GB" dirty="0"/>
          </a:p>
          <a:p>
            <a:endParaRPr lang="en-GB" dirty="0" smtClean="0"/>
          </a:p>
          <a:p>
            <a:endParaRPr lang="en-GB" dirty="0"/>
          </a:p>
          <a:p>
            <a:endParaRPr lang="en-GB" dirty="0"/>
          </a:p>
        </p:txBody>
      </p:sp>
      <p:sp>
        <p:nvSpPr>
          <p:cNvPr id="4" name="TextBox 3"/>
          <p:cNvSpPr txBox="1"/>
          <p:nvPr/>
        </p:nvSpPr>
        <p:spPr>
          <a:xfrm>
            <a:off x="362607" y="126124"/>
            <a:ext cx="8292660" cy="769441"/>
          </a:xfrm>
          <a:prstGeom prst="rect">
            <a:avLst/>
          </a:prstGeom>
          <a:noFill/>
        </p:spPr>
        <p:txBody>
          <a:bodyPr wrap="square" rtlCol="0">
            <a:spAutoFit/>
          </a:bodyPr>
          <a:lstStyle/>
          <a:p>
            <a:pPr algn="ctr"/>
            <a:r>
              <a:rPr lang="en-GB" sz="4400" b="1" dirty="0" smtClean="0">
                <a:solidFill>
                  <a:schemeClr val="accent1">
                    <a:lumMod val="75000"/>
                  </a:schemeClr>
                </a:solidFill>
              </a:rPr>
              <a:t>Writing</a:t>
            </a:r>
            <a:endParaRPr lang="en-GB" sz="4400" b="1" dirty="0">
              <a:solidFill>
                <a:schemeClr val="accent1">
                  <a:lumMod val="75000"/>
                </a:schemeClr>
              </a:solidFill>
            </a:endParaRPr>
          </a:p>
        </p:txBody>
      </p:sp>
      <p:sp>
        <p:nvSpPr>
          <p:cNvPr id="5" name="Rectangle 4"/>
          <p:cNvSpPr/>
          <p:nvPr/>
        </p:nvSpPr>
        <p:spPr>
          <a:xfrm>
            <a:off x="362608" y="937738"/>
            <a:ext cx="8292659" cy="1015663"/>
          </a:xfrm>
          <a:prstGeom prst="rect">
            <a:avLst/>
          </a:prstGeom>
        </p:spPr>
        <p:txBody>
          <a:bodyPr wrap="square">
            <a:spAutoFit/>
          </a:bodyPr>
          <a:lstStyle/>
          <a:p>
            <a:pPr algn="ctr"/>
            <a:r>
              <a:rPr lang="en-GB" sz="2000" dirty="0"/>
              <a:t>Don’t worry if your child’s letters or words are sometimes backwards or misspelt at this age. The important thing is that they have fun writing at home and are making an effort.</a:t>
            </a:r>
          </a:p>
        </p:txBody>
      </p:sp>
      <p:pic>
        <p:nvPicPr>
          <p:cNvPr id="6" name="Picture 5"/>
          <p:cNvPicPr>
            <a:picLocks noChangeAspect="1"/>
          </p:cNvPicPr>
          <p:nvPr/>
        </p:nvPicPr>
        <p:blipFill>
          <a:blip r:embed="rId2"/>
          <a:stretch>
            <a:fillRect/>
          </a:stretch>
        </p:blipFill>
        <p:spPr>
          <a:xfrm>
            <a:off x="1304322" y="3263462"/>
            <a:ext cx="2259592" cy="1434662"/>
          </a:xfrm>
          <a:prstGeom prst="rect">
            <a:avLst/>
          </a:prstGeom>
        </p:spPr>
      </p:pic>
      <p:pic>
        <p:nvPicPr>
          <p:cNvPr id="7" name="Picture 6"/>
          <p:cNvPicPr>
            <a:picLocks noChangeAspect="1"/>
          </p:cNvPicPr>
          <p:nvPr/>
        </p:nvPicPr>
        <p:blipFill>
          <a:blip r:embed="rId3"/>
          <a:stretch>
            <a:fillRect/>
          </a:stretch>
        </p:blipFill>
        <p:spPr>
          <a:xfrm rot="2079359">
            <a:off x="6108728" y="5126169"/>
            <a:ext cx="979956" cy="1472611"/>
          </a:xfrm>
          <a:prstGeom prst="rect">
            <a:avLst/>
          </a:prstGeom>
        </p:spPr>
      </p:pic>
    </p:spTree>
    <p:extLst>
      <p:ext uri="{BB962C8B-B14F-4D97-AF65-F5344CB8AC3E}">
        <p14:creationId xmlns:p14="http://schemas.microsoft.com/office/powerpoint/2010/main" val="295954354"/>
      </p:ext>
    </p:extLst>
  </p:cSld>
  <p:clrMapOvr>
    <a:masterClrMapping/>
  </p:clrMapOvr>
</p:sld>
</file>

<file path=ppt/theme/theme1.xml><?xml version="1.0" encoding="utf-8"?>
<a:theme xmlns:a="http://schemas.openxmlformats.org/drawingml/2006/main" name="Powerpoint_master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Powerpoint_master_template</Template>
  <TotalTime>468</TotalTime>
  <Words>1083</Words>
  <Application>Microsoft Office PowerPoint</Application>
  <PresentationFormat>On-screen Show (4:3)</PresentationFormat>
  <Paragraphs>99</Paragraphs>
  <Slides>10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Powerpoint_master_template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RBWM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localprofile</dc:creator>
  <cp:lastModifiedBy>localprofile</cp:lastModifiedBy>
  <cp:revision>35</cp:revision>
  <cp:lastPrinted>2015-09-16T14:47:36Z</cp:lastPrinted>
  <dcterms:created xsi:type="dcterms:W3CDTF">2017-09-05T13:13:18Z</dcterms:created>
  <dcterms:modified xsi:type="dcterms:W3CDTF">2019-11-14T11:33:07Z</dcterms:modified>
</cp:coreProperties>
</file>