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8" r:id="rId2"/>
    <p:sldId id="263" r:id="rId3"/>
    <p:sldId id="262" r:id="rId4"/>
    <p:sldId id="257" r:id="rId5"/>
    <p:sldId id="259" r:id="rId6"/>
    <p:sldId id="266" r:id="rId7"/>
    <p:sldId id="261" r:id="rId8"/>
    <p:sldId id="260"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553" autoAdjust="0"/>
  </p:normalViewPr>
  <p:slideViewPr>
    <p:cSldViewPr snapToGrid="0" snapToObjects="1">
      <p:cViewPr>
        <p:scale>
          <a:sx n="94" d="100"/>
          <a:sy n="94" d="100"/>
        </p:scale>
        <p:origin x="-1808"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GB"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bwMode="white"/>
        <p:txBody>
          <a:bodyPr/>
          <a:lstStyle/>
          <a:p>
            <a:fld id="{DB32461A-250E-4A29-9E9B-599CA3838FA1}" type="datetime1">
              <a:rPr lang="en-US" smtClean="0"/>
              <a:pPr/>
              <a:t>18/11/2019</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pPr/>
              <a:t>18/11/2019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FF697E24-FFB9-4C73-8C6D-E02A7AD33DB8}" type="datetime1">
              <a:rPr lang="en-US" smtClean="0"/>
              <a:pPr/>
              <a:t>18/11/2019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pPr/>
              <a:t>18/11/2019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F4ADA4-35DF-4BD1-8C53-4246F035229A}" type="datetime1">
              <a:rPr lang="en-US" smtClean="0"/>
              <a:pPr/>
              <a:t>18/11/2019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GB"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4"/>
          <p:cNvSpPr>
            <a:spLocks noGrp="1"/>
          </p:cNvSpPr>
          <p:nvPr>
            <p:ph type="dt" sz="half" idx="10"/>
          </p:nvPr>
        </p:nvSpPr>
        <p:spPr/>
        <p:txBody>
          <a:bodyPr/>
          <a:lstStyle/>
          <a:p>
            <a:fld id="{659F63ED-02B1-490A-8EAD-E0CB136D5388}" type="datetime1">
              <a:rPr lang="en-US" smtClean="0"/>
              <a:pPr/>
              <a:t>18/11/2019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7" name="Date Placeholder 6"/>
          <p:cNvSpPr>
            <a:spLocks noGrp="1"/>
          </p:cNvSpPr>
          <p:nvPr>
            <p:ph type="dt" sz="half" idx="10"/>
          </p:nvPr>
        </p:nvSpPr>
        <p:spPr/>
        <p:txBody>
          <a:bodyPr/>
          <a:lstStyle/>
          <a:p>
            <a:fld id="{6F771BB6-685D-4518-8FAD-1882B9671546}" type="datetime1">
              <a:rPr lang="en-US" smtClean="0"/>
              <a:pPr/>
              <a:t>18/11/2019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pPr/>
              <a:t>18/11/2019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pPr/>
              <a:t>18/11/2019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GB"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pPr/>
              <a:t>18/11/2019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GB"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pPr/>
              <a:t>18/11/2019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pPr/>
              <a:t>18/11/2019</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717722"/>
            <a:ext cx="6212352" cy="1785241"/>
          </a:xfrm>
        </p:spPr>
        <p:txBody>
          <a:bodyPr>
            <a:noAutofit/>
          </a:bodyPr>
          <a:lstStyle/>
          <a:p>
            <a:r>
              <a:rPr lang="en-US" sz="72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Welcome to Year 1</a:t>
            </a:r>
            <a:r>
              <a:rPr lang="en-US" sz="7200" b="1" cap="none" spc="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
            </a:r>
            <a:br>
              <a:rPr lang="en-US" sz="7200" b="1" cap="none" spc="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br>
            <a:r>
              <a:rPr lang="en-US" sz="72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Class Meeting</a:t>
            </a:r>
            <a:br>
              <a:rPr lang="en-US" sz="72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br>
            <a:r>
              <a:rPr lang="en-US" sz="72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September </a:t>
            </a:r>
            <a:endParaRPr lang="en-US" sz="7200" dirty="0">
              <a:solidFill>
                <a:srgbClr val="000090"/>
              </a:solidFill>
            </a:endParaRPr>
          </a:p>
        </p:txBody>
      </p:sp>
    </p:spTree>
    <p:extLst>
      <p:ext uri="{BB962C8B-B14F-4D97-AF65-F5344CB8AC3E}">
        <p14:creationId xmlns:p14="http://schemas.microsoft.com/office/powerpoint/2010/main" val="37706729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a:t>
            </a:r>
            <a:endParaRPr lang="en-US" dirty="0"/>
          </a:p>
        </p:txBody>
      </p:sp>
      <p:sp>
        <p:nvSpPr>
          <p:cNvPr id="4" name="TextBox 3"/>
          <p:cNvSpPr txBox="1"/>
          <p:nvPr/>
        </p:nvSpPr>
        <p:spPr>
          <a:xfrm>
            <a:off x="546100" y="2933700"/>
            <a:ext cx="8064500" cy="1631216"/>
          </a:xfrm>
          <a:prstGeom prst="rect">
            <a:avLst/>
          </a:prstGeom>
          <a:noFill/>
        </p:spPr>
        <p:txBody>
          <a:bodyPr wrap="square" rtlCol="0">
            <a:spAutoFit/>
          </a:bodyPr>
          <a:lstStyle/>
          <a:p>
            <a:pPr algn="ctr"/>
            <a:r>
              <a:rPr lang="en-US" sz="2000" dirty="0" smtClean="0">
                <a:latin typeface="Arial"/>
                <a:cs typeface="Arial"/>
              </a:rPr>
              <a:t>Christine Clarke – Class Teacher</a:t>
            </a:r>
          </a:p>
          <a:p>
            <a:pPr algn="ctr"/>
            <a:r>
              <a:rPr lang="en-US" sz="2000" dirty="0" smtClean="0">
                <a:latin typeface="Arial"/>
                <a:cs typeface="Arial"/>
              </a:rPr>
              <a:t> </a:t>
            </a:r>
          </a:p>
          <a:p>
            <a:pPr algn="ctr"/>
            <a:r>
              <a:rPr lang="en-US" sz="2000" dirty="0" smtClean="0">
                <a:latin typeface="Arial"/>
                <a:cs typeface="Arial"/>
              </a:rPr>
              <a:t>Veronica Clark – Class Teacher</a:t>
            </a:r>
          </a:p>
          <a:p>
            <a:pPr algn="ctr"/>
            <a:endParaRPr lang="en-US" sz="2000" dirty="0" smtClean="0">
              <a:latin typeface="Arial"/>
              <a:cs typeface="Arial"/>
            </a:endParaRPr>
          </a:p>
          <a:p>
            <a:pPr algn="ctr"/>
            <a:r>
              <a:rPr lang="en-US" sz="2000" dirty="0" smtClean="0">
                <a:latin typeface="Arial"/>
                <a:cs typeface="Arial"/>
              </a:rPr>
              <a:t>1 additional Teaching </a:t>
            </a:r>
            <a:r>
              <a:rPr lang="en-US" sz="2000" dirty="0" smtClean="0">
                <a:latin typeface="Arial"/>
                <a:cs typeface="Arial"/>
              </a:rPr>
              <a:t>Assistant</a:t>
            </a:r>
            <a:endParaRPr lang="en-US" sz="2000" dirty="0">
              <a:latin typeface="Arial"/>
              <a:cs typeface="Arial"/>
            </a:endParaRPr>
          </a:p>
        </p:txBody>
      </p:sp>
    </p:spTree>
    <p:extLst>
      <p:ext uri="{BB962C8B-B14F-4D97-AF65-F5344CB8AC3E}">
        <p14:creationId xmlns:p14="http://schemas.microsoft.com/office/powerpoint/2010/main" val="25356742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67488" y="827916"/>
            <a:ext cx="8093470" cy="3724097"/>
          </a:xfrm>
          <a:prstGeom prst="rect">
            <a:avLst/>
          </a:prstGeom>
          <a:noFill/>
        </p:spPr>
        <p:txBody>
          <a:bodyPr wrap="square" rtlCol="0">
            <a:spAutoFit/>
          </a:bodyPr>
          <a:lstStyle/>
          <a:p>
            <a:endParaRPr lang="en-US" sz="3600" b="1" dirty="0">
              <a:latin typeface="Arial"/>
              <a:cs typeface="Arial"/>
            </a:endParaRPr>
          </a:p>
          <a:p>
            <a:r>
              <a:rPr lang="en-US" sz="3600" b="1" u="sng" dirty="0" smtClean="0">
                <a:latin typeface="Arial"/>
                <a:cs typeface="Arial"/>
              </a:rPr>
              <a:t>P.E.</a:t>
            </a:r>
          </a:p>
          <a:p>
            <a:endParaRPr lang="en-US" sz="2000" b="1" u="sng" dirty="0" smtClean="0">
              <a:latin typeface="Arial"/>
              <a:cs typeface="Arial"/>
            </a:endParaRPr>
          </a:p>
          <a:p>
            <a:r>
              <a:rPr lang="en-US" sz="3600" dirty="0" smtClean="0">
                <a:latin typeface="Arial"/>
                <a:cs typeface="Arial"/>
              </a:rPr>
              <a:t>Full, named P.E. </a:t>
            </a:r>
            <a:r>
              <a:rPr lang="en-US" sz="3600" dirty="0" smtClean="0">
                <a:latin typeface="Arial"/>
                <a:cs typeface="Arial"/>
              </a:rPr>
              <a:t>kit needs to </a:t>
            </a:r>
            <a:r>
              <a:rPr lang="en-US" sz="3600" dirty="0" smtClean="0">
                <a:latin typeface="Arial"/>
                <a:cs typeface="Arial"/>
              </a:rPr>
              <a:t>be in </a:t>
            </a:r>
            <a:r>
              <a:rPr lang="en-US" sz="3600" dirty="0" smtClean="0">
                <a:latin typeface="Arial"/>
                <a:cs typeface="Arial"/>
              </a:rPr>
              <a:t>school every day, </a:t>
            </a:r>
            <a:r>
              <a:rPr lang="en-US" sz="3600" dirty="0" smtClean="0">
                <a:latin typeface="Arial"/>
                <a:cs typeface="Arial"/>
              </a:rPr>
              <a:t>but </a:t>
            </a:r>
            <a:r>
              <a:rPr lang="en-US" sz="3600" dirty="0" smtClean="0">
                <a:latin typeface="Arial"/>
                <a:cs typeface="Arial"/>
              </a:rPr>
              <a:t>regular</a:t>
            </a:r>
            <a:r>
              <a:rPr lang="en-US" sz="3600" dirty="0" smtClean="0">
                <a:latin typeface="Arial"/>
                <a:cs typeface="Arial"/>
              </a:rPr>
              <a:t> </a:t>
            </a:r>
            <a:r>
              <a:rPr lang="en-US" sz="3600" dirty="0" smtClean="0">
                <a:latin typeface="Arial"/>
                <a:cs typeface="Arial"/>
              </a:rPr>
              <a:t>timetabled lessons </a:t>
            </a:r>
            <a:r>
              <a:rPr lang="en-US" sz="3600" dirty="0" smtClean="0">
                <a:latin typeface="Arial"/>
                <a:cs typeface="Arial"/>
              </a:rPr>
              <a:t>are</a:t>
            </a:r>
            <a:r>
              <a:rPr lang="en-US" sz="3600" dirty="0" smtClean="0">
                <a:latin typeface="Arial"/>
                <a:cs typeface="Arial"/>
              </a:rPr>
              <a:t> </a:t>
            </a:r>
            <a:r>
              <a:rPr lang="en-US" sz="3600" dirty="0" smtClean="0">
                <a:latin typeface="Arial"/>
                <a:cs typeface="Arial"/>
              </a:rPr>
              <a:t>on </a:t>
            </a:r>
            <a:r>
              <a:rPr lang="en-US" sz="3600" dirty="0" smtClean="0">
                <a:latin typeface="Arial"/>
                <a:cs typeface="Arial"/>
              </a:rPr>
              <a:t>a Wednesday and Friday.</a:t>
            </a:r>
            <a:endParaRPr lang="en-US" sz="3600" dirty="0">
              <a:latin typeface="Arial"/>
              <a:cs typeface="Arial"/>
            </a:endParaRPr>
          </a:p>
        </p:txBody>
      </p:sp>
      <p:pic>
        <p:nvPicPr>
          <p:cNvPr id="3" name="Picture 2"/>
          <p:cNvPicPr>
            <a:picLocks noChangeAspect="1"/>
          </p:cNvPicPr>
          <p:nvPr/>
        </p:nvPicPr>
        <p:blipFill>
          <a:blip r:embed="rId2"/>
          <a:stretch>
            <a:fillRect/>
          </a:stretch>
        </p:blipFill>
        <p:spPr>
          <a:xfrm>
            <a:off x="5715000" y="779394"/>
            <a:ext cx="2476500" cy="1219200"/>
          </a:xfrm>
          <a:prstGeom prst="rect">
            <a:avLst/>
          </a:prstGeom>
        </p:spPr>
      </p:pic>
      <p:pic>
        <p:nvPicPr>
          <p:cNvPr id="4" name="Picture 3"/>
          <p:cNvPicPr>
            <a:picLocks noChangeAspect="1"/>
          </p:cNvPicPr>
          <p:nvPr/>
        </p:nvPicPr>
        <p:blipFill>
          <a:blip r:embed="rId3"/>
          <a:stretch>
            <a:fillRect/>
          </a:stretch>
        </p:blipFill>
        <p:spPr>
          <a:xfrm>
            <a:off x="5715000" y="3867189"/>
            <a:ext cx="2286000" cy="1473200"/>
          </a:xfrm>
          <a:prstGeom prst="rect">
            <a:avLst/>
          </a:prstGeom>
        </p:spPr>
      </p:pic>
      <p:pic>
        <p:nvPicPr>
          <p:cNvPr id="5" name="Picture 4"/>
          <p:cNvPicPr>
            <a:picLocks noChangeAspect="1"/>
          </p:cNvPicPr>
          <p:nvPr/>
        </p:nvPicPr>
        <p:blipFill>
          <a:blip r:embed="rId4"/>
          <a:stretch>
            <a:fillRect/>
          </a:stretch>
        </p:blipFill>
        <p:spPr>
          <a:xfrm>
            <a:off x="1923813" y="4785086"/>
            <a:ext cx="2540000" cy="1854200"/>
          </a:xfrm>
          <a:prstGeom prst="rect">
            <a:avLst/>
          </a:prstGeom>
        </p:spPr>
      </p:pic>
    </p:spTree>
    <p:extLst>
      <p:ext uri="{BB962C8B-B14F-4D97-AF65-F5344CB8AC3E}">
        <p14:creationId xmlns:p14="http://schemas.microsoft.com/office/powerpoint/2010/main" val="3966893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203200" y="242293"/>
            <a:ext cx="8801100" cy="6093975"/>
          </a:xfrm>
          <a:prstGeom prst="rect">
            <a:avLst/>
          </a:prstGeom>
          <a:noFill/>
        </p:spPr>
        <p:txBody>
          <a:bodyPr wrap="square" rtlCol="0">
            <a:spAutoFit/>
          </a:bodyPr>
          <a:lstStyle/>
          <a:p>
            <a:r>
              <a:rPr lang="en-US" sz="2400" b="1" u="sng" dirty="0" smtClean="0">
                <a:latin typeface="Arial"/>
                <a:cs typeface="Arial"/>
              </a:rPr>
              <a:t>Reading</a:t>
            </a:r>
          </a:p>
          <a:p>
            <a:endParaRPr lang="en-US" sz="2400" dirty="0" smtClean="0">
              <a:latin typeface="Arial"/>
              <a:cs typeface="Arial"/>
            </a:endParaRPr>
          </a:p>
          <a:p>
            <a:r>
              <a:rPr lang="en-US" sz="2400" dirty="0" smtClean="0">
                <a:latin typeface="Arial"/>
                <a:cs typeface="Arial"/>
              </a:rPr>
              <a:t>Reading books will gradually come home once your child has been assessed.  </a:t>
            </a:r>
            <a:r>
              <a:rPr lang="en-US" sz="2400" dirty="0" smtClean="0">
                <a:latin typeface="Arial"/>
                <a:cs typeface="Arial"/>
              </a:rPr>
              <a:t>In </a:t>
            </a:r>
            <a:r>
              <a:rPr lang="en-US" sz="2400" dirty="0" smtClean="0">
                <a:latin typeface="Arial"/>
                <a:cs typeface="Arial"/>
              </a:rPr>
              <a:t>the meantime we are encouraging the use of Bug </a:t>
            </a:r>
            <a:r>
              <a:rPr lang="en-US" sz="2400" dirty="0" smtClean="0">
                <a:latin typeface="Arial"/>
                <a:cs typeface="Arial"/>
              </a:rPr>
              <a:t>Club.  It has a </a:t>
            </a:r>
            <a:r>
              <a:rPr lang="en-US" sz="2400" dirty="0" smtClean="0">
                <a:latin typeface="Arial"/>
                <a:cs typeface="Arial"/>
              </a:rPr>
              <a:t>vast quantity of fiction and non-fiction </a:t>
            </a:r>
            <a:r>
              <a:rPr lang="en-US" sz="2400" dirty="0" smtClean="0">
                <a:latin typeface="Arial"/>
                <a:cs typeface="Arial"/>
              </a:rPr>
              <a:t>books</a:t>
            </a:r>
            <a:r>
              <a:rPr lang="en-US" sz="2400" dirty="0">
                <a:latin typeface="Arial"/>
                <a:cs typeface="Arial"/>
              </a:rPr>
              <a:t> </a:t>
            </a:r>
            <a:r>
              <a:rPr lang="en-US" sz="2400" dirty="0" smtClean="0">
                <a:latin typeface="Arial"/>
                <a:cs typeface="Arial"/>
              </a:rPr>
              <a:t>and</a:t>
            </a:r>
            <a:r>
              <a:rPr lang="en-US" sz="2400" dirty="0" smtClean="0">
                <a:latin typeface="Arial"/>
                <a:cs typeface="Arial"/>
              </a:rPr>
              <a:t> </a:t>
            </a:r>
            <a:r>
              <a:rPr lang="en-US" sz="2400" dirty="0" smtClean="0">
                <a:latin typeface="Arial"/>
                <a:cs typeface="Arial"/>
              </a:rPr>
              <a:t>is </a:t>
            </a:r>
            <a:r>
              <a:rPr lang="en-US" sz="2400" dirty="0" smtClean="0">
                <a:latin typeface="Arial"/>
                <a:cs typeface="Arial"/>
              </a:rPr>
              <a:t>a very good resource designed </a:t>
            </a:r>
            <a:r>
              <a:rPr lang="en-US" sz="2400" dirty="0" smtClean="0">
                <a:latin typeface="Arial"/>
                <a:cs typeface="Arial"/>
              </a:rPr>
              <a:t>to help develop </a:t>
            </a:r>
            <a:r>
              <a:rPr lang="en-US" sz="2400" dirty="0" smtClean="0">
                <a:latin typeface="Arial"/>
                <a:cs typeface="Arial"/>
              </a:rPr>
              <a:t>their reading comprehension.  </a:t>
            </a:r>
            <a:endParaRPr lang="en-US" sz="2400" dirty="0" smtClean="0">
              <a:latin typeface="Arial"/>
              <a:cs typeface="Arial"/>
            </a:endParaRPr>
          </a:p>
          <a:p>
            <a:endParaRPr lang="en-US" sz="2400" dirty="0" smtClean="0">
              <a:latin typeface="Arial"/>
              <a:cs typeface="Arial"/>
            </a:endParaRPr>
          </a:p>
          <a:p>
            <a:r>
              <a:rPr lang="en-US" sz="2400" dirty="0" smtClean="0">
                <a:latin typeface="Arial"/>
                <a:cs typeface="Arial"/>
              </a:rPr>
              <a:t>Please remember to sign your child’s reading record book every night after they have read.  Five signatures in a week earns them a </a:t>
            </a:r>
            <a:r>
              <a:rPr lang="en-US" sz="2400" dirty="0" smtClean="0">
                <a:latin typeface="Arial"/>
                <a:cs typeface="Arial"/>
              </a:rPr>
              <a:t>sticker and </a:t>
            </a:r>
            <a:r>
              <a:rPr lang="en-US" sz="2400" dirty="0" smtClean="0">
                <a:latin typeface="Arial"/>
                <a:cs typeface="Arial"/>
              </a:rPr>
              <a:t>eight stickers earns them a reading </a:t>
            </a:r>
            <a:r>
              <a:rPr lang="en-US" sz="2400" dirty="0" smtClean="0">
                <a:latin typeface="Arial"/>
                <a:cs typeface="Arial"/>
              </a:rPr>
              <a:t>reward.  Reading awards are announced in our celebration assemblies </a:t>
            </a:r>
            <a:r>
              <a:rPr lang="en-US" sz="2400" dirty="0" smtClean="0">
                <a:latin typeface="Arial"/>
                <a:cs typeface="Arial"/>
              </a:rPr>
              <a:t>and </a:t>
            </a:r>
            <a:r>
              <a:rPr lang="en-US" sz="2400" dirty="0" smtClean="0">
                <a:latin typeface="Arial"/>
                <a:cs typeface="Arial"/>
              </a:rPr>
              <a:t>then</a:t>
            </a:r>
            <a:r>
              <a:rPr lang="en-US" sz="2400" dirty="0" smtClean="0">
                <a:latin typeface="Arial"/>
                <a:cs typeface="Arial"/>
              </a:rPr>
              <a:t> they </a:t>
            </a:r>
            <a:r>
              <a:rPr lang="en-US" sz="2400" dirty="0" smtClean="0">
                <a:latin typeface="Arial"/>
                <a:cs typeface="Arial"/>
              </a:rPr>
              <a:t>are allowed to choose </a:t>
            </a:r>
            <a:r>
              <a:rPr lang="en-US" sz="2400" dirty="0" smtClean="0">
                <a:latin typeface="Arial"/>
                <a:cs typeface="Arial"/>
              </a:rPr>
              <a:t>a new book from </a:t>
            </a:r>
            <a:r>
              <a:rPr lang="en-US" sz="2400" dirty="0" err="1" smtClean="0">
                <a:latin typeface="Arial"/>
                <a:cs typeface="Arial"/>
              </a:rPr>
              <a:t>Mrs</a:t>
            </a:r>
            <a:r>
              <a:rPr lang="en-US" sz="2400" dirty="0" smtClean="0">
                <a:latin typeface="Arial"/>
                <a:cs typeface="Arial"/>
              </a:rPr>
              <a:t> Calvert’s book shelf!  </a:t>
            </a:r>
          </a:p>
          <a:p>
            <a:endParaRPr lang="en-US" dirty="0"/>
          </a:p>
          <a:p>
            <a:endParaRPr lang="en-US" dirty="0" smtClean="0"/>
          </a:p>
          <a:p>
            <a:endParaRPr lang="en-US" dirty="0"/>
          </a:p>
        </p:txBody>
      </p:sp>
      <p:pic>
        <p:nvPicPr>
          <p:cNvPr id="2" name="Picture 1"/>
          <p:cNvPicPr>
            <a:picLocks noChangeAspect="1"/>
          </p:cNvPicPr>
          <p:nvPr/>
        </p:nvPicPr>
        <p:blipFill>
          <a:blip r:embed="rId2"/>
          <a:stretch>
            <a:fillRect/>
          </a:stretch>
        </p:blipFill>
        <p:spPr>
          <a:xfrm>
            <a:off x="6642101" y="5447988"/>
            <a:ext cx="1358899" cy="1410012"/>
          </a:xfrm>
          <a:prstGeom prst="rect">
            <a:avLst/>
          </a:prstGeom>
        </p:spPr>
      </p:pic>
    </p:spTree>
    <p:extLst>
      <p:ext uri="{BB962C8B-B14F-4D97-AF65-F5344CB8AC3E}">
        <p14:creationId xmlns:p14="http://schemas.microsoft.com/office/powerpoint/2010/main" val="20401534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8600" y="609600"/>
            <a:ext cx="8610600" cy="3416320"/>
          </a:xfrm>
          <a:prstGeom prst="rect">
            <a:avLst/>
          </a:prstGeom>
          <a:noFill/>
        </p:spPr>
        <p:txBody>
          <a:bodyPr wrap="square" rtlCol="0">
            <a:spAutoFit/>
          </a:bodyPr>
          <a:lstStyle/>
          <a:p>
            <a:r>
              <a:rPr lang="en-US" sz="2400" b="1" u="sng" dirty="0" smtClean="0">
                <a:solidFill>
                  <a:srgbClr val="000000"/>
                </a:solidFill>
                <a:latin typeface="Arial"/>
                <a:cs typeface="Arial"/>
              </a:rPr>
              <a:t>Testing for Reading Levels</a:t>
            </a:r>
          </a:p>
          <a:p>
            <a:endParaRPr lang="en-US" sz="2400" b="1" u="sng" dirty="0">
              <a:solidFill>
                <a:srgbClr val="000000"/>
              </a:solidFill>
              <a:latin typeface="Arial"/>
              <a:cs typeface="Arial"/>
            </a:endParaRPr>
          </a:p>
          <a:p>
            <a:r>
              <a:rPr lang="en-US" sz="2400" dirty="0" smtClean="0">
                <a:solidFill>
                  <a:srgbClr val="000000"/>
                </a:solidFill>
                <a:latin typeface="Arial"/>
                <a:cs typeface="Arial"/>
              </a:rPr>
              <a:t>Your child will be re-tested periodically.</a:t>
            </a:r>
          </a:p>
          <a:p>
            <a:endParaRPr lang="en-US" sz="2400" dirty="0">
              <a:solidFill>
                <a:srgbClr val="000000"/>
              </a:solidFill>
              <a:latin typeface="Arial"/>
              <a:cs typeface="Arial"/>
            </a:endParaRPr>
          </a:p>
          <a:p>
            <a:r>
              <a:rPr lang="en-US" sz="2400" dirty="0" smtClean="0">
                <a:solidFill>
                  <a:srgbClr val="000000"/>
                </a:solidFill>
                <a:latin typeface="Arial"/>
                <a:cs typeface="Arial"/>
              </a:rPr>
              <a:t>In order to move up a level your child must be reading confidently, fluently and with expression.  They will also have to answer a number of questions relating to the text.  This will allow us to assess their knowledge and understanding of content, context and punctuation.</a:t>
            </a:r>
            <a:endParaRPr lang="en-US" sz="2400" dirty="0">
              <a:solidFill>
                <a:srgbClr val="000000"/>
              </a:solidFill>
              <a:latin typeface="Arial"/>
              <a:cs typeface="Arial"/>
            </a:endParaRPr>
          </a:p>
        </p:txBody>
      </p:sp>
      <p:pic>
        <p:nvPicPr>
          <p:cNvPr id="3" name="Picture 2"/>
          <p:cNvPicPr>
            <a:picLocks noChangeAspect="1"/>
          </p:cNvPicPr>
          <p:nvPr/>
        </p:nvPicPr>
        <p:blipFill>
          <a:blip r:embed="rId2"/>
          <a:stretch>
            <a:fillRect/>
          </a:stretch>
        </p:blipFill>
        <p:spPr>
          <a:xfrm>
            <a:off x="3238500" y="4127520"/>
            <a:ext cx="2146300" cy="2476500"/>
          </a:xfrm>
          <a:prstGeom prst="rect">
            <a:avLst/>
          </a:prstGeom>
        </p:spPr>
      </p:pic>
    </p:spTree>
    <p:extLst>
      <p:ext uri="{BB962C8B-B14F-4D97-AF65-F5344CB8AC3E}">
        <p14:creationId xmlns:p14="http://schemas.microsoft.com/office/powerpoint/2010/main" val="23069588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609600" y="369400"/>
            <a:ext cx="8064500" cy="6124754"/>
          </a:xfrm>
          <a:prstGeom prst="rect">
            <a:avLst/>
          </a:prstGeom>
          <a:noFill/>
        </p:spPr>
        <p:txBody>
          <a:bodyPr wrap="square" rtlCol="0">
            <a:spAutoFit/>
          </a:bodyPr>
          <a:lstStyle/>
          <a:p>
            <a:r>
              <a:rPr lang="en-US" sz="2800" b="1" u="sng" dirty="0" smtClean="0">
                <a:latin typeface="Arial"/>
                <a:cs typeface="Arial"/>
              </a:rPr>
              <a:t>Internet Safety useful website:</a:t>
            </a:r>
          </a:p>
          <a:p>
            <a:endParaRPr lang="en-US" sz="2800" dirty="0" smtClean="0">
              <a:latin typeface="Arial"/>
              <a:cs typeface="Arial"/>
            </a:endParaRPr>
          </a:p>
          <a:p>
            <a:r>
              <a:rPr lang="en-US" sz="2800" b="1" dirty="0" smtClean="0">
                <a:latin typeface="Arial"/>
                <a:cs typeface="Arial"/>
              </a:rPr>
              <a:t>O2.co.uk/</a:t>
            </a:r>
            <a:r>
              <a:rPr lang="en-US" sz="2800" b="1" dirty="0" err="1" smtClean="0">
                <a:latin typeface="Arial"/>
                <a:cs typeface="Arial"/>
              </a:rPr>
              <a:t>nspcc</a:t>
            </a:r>
            <a:endParaRPr lang="en-US" sz="2800" b="1" u="sng" dirty="0" smtClean="0">
              <a:latin typeface="Arial"/>
              <a:cs typeface="Arial"/>
            </a:endParaRPr>
          </a:p>
          <a:p>
            <a:endParaRPr lang="en-US" sz="2800" b="1" u="sng" dirty="0" smtClean="0">
              <a:latin typeface="Arial"/>
              <a:cs typeface="Arial"/>
            </a:endParaRPr>
          </a:p>
          <a:p>
            <a:r>
              <a:rPr lang="en-US" sz="2800" b="1" u="sng" dirty="0" smtClean="0">
                <a:latin typeface="Arial"/>
                <a:cs typeface="Arial"/>
              </a:rPr>
              <a:t>Polite </a:t>
            </a:r>
            <a:r>
              <a:rPr lang="en-US" sz="2800" b="1" u="sng" dirty="0" smtClean="0">
                <a:latin typeface="Arial"/>
                <a:cs typeface="Arial"/>
              </a:rPr>
              <a:t>Reminder</a:t>
            </a:r>
            <a:endParaRPr lang="en-US" sz="2800" b="1" u="sng" dirty="0">
              <a:latin typeface="Arial"/>
              <a:cs typeface="Arial"/>
            </a:endParaRPr>
          </a:p>
          <a:p>
            <a:r>
              <a:rPr lang="en-US" sz="2800" dirty="0" smtClean="0">
                <a:latin typeface="Arial"/>
                <a:cs typeface="Arial"/>
              </a:rPr>
              <a:t>We ask that the </a:t>
            </a:r>
            <a:r>
              <a:rPr lang="en-US" sz="2800" dirty="0" err="1" smtClean="0">
                <a:latin typeface="Arial"/>
                <a:cs typeface="Arial"/>
              </a:rPr>
              <a:t>Braywood</a:t>
            </a:r>
            <a:r>
              <a:rPr lang="en-US" sz="2800" dirty="0" smtClean="0">
                <a:latin typeface="Arial"/>
                <a:cs typeface="Arial"/>
              </a:rPr>
              <a:t> </a:t>
            </a:r>
            <a:r>
              <a:rPr lang="en-US" sz="2800" dirty="0" err="1" smtClean="0">
                <a:latin typeface="Arial"/>
                <a:cs typeface="Arial"/>
              </a:rPr>
              <a:t>WhatsApp</a:t>
            </a:r>
            <a:r>
              <a:rPr lang="en-US" sz="2800" dirty="0" smtClean="0">
                <a:latin typeface="Arial"/>
                <a:cs typeface="Arial"/>
              </a:rPr>
              <a:t> group is used for general communication such as car share enquiries, clarification of school timetable, homework, PTA agendas etc. and not for any grievances either towards the school or each other.  Any such grievances should be processed through the correct channels. </a:t>
            </a:r>
          </a:p>
          <a:p>
            <a:endParaRPr lang="en-US" sz="2800" dirty="0">
              <a:latin typeface="Arial"/>
              <a:cs typeface="Arial"/>
            </a:endParaRPr>
          </a:p>
          <a:p>
            <a:r>
              <a:rPr lang="en-US" sz="2800" dirty="0" smtClean="0">
                <a:latin typeface="Arial"/>
                <a:cs typeface="Arial"/>
              </a:rPr>
              <a:t>Thank you!</a:t>
            </a:r>
            <a:endParaRPr lang="en-US" sz="2800" dirty="0">
              <a:latin typeface="Arial"/>
              <a:cs typeface="Arial"/>
            </a:endParaRPr>
          </a:p>
        </p:txBody>
      </p:sp>
    </p:spTree>
    <p:extLst>
      <p:ext uri="{BB962C8B-B14F-4D97-AF65-F5344CB8AC3E}">
        <p14:creationId xmlns:p14="http://schemas.microsoft.com/office/powerpoint/2010/main" val="21065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37171" y="282120"/>
            <a:ext cx="8394700" cy="6370974"/>
          </a:xfrm>
          <a:prstGeom prst="rect">
            <a:avLst/>
          </a:prstGeom>
          <a:noFill/>
        </p:spPr>
        <p:txBody>
          <a:bodyPr wrap="square" rtlCol="0">
            <a:spAutoFit/>
          </a:bodyPr>
          <a:lstStyle/>
          <a:p>
            <a:r>
              <a:rPr lang="en-US" sz="2400" b="1" u="sng" dirty="0" smtClean="0">
                <a:solidFill>
                  <a:srgbClr val="000000"/>
                </a:solidFill>
                <a:latin typeface="Arial"/>
                <a:cs typeface="Arial"/>
              </a:rPr>
              <a:t>Homework</a:t>
            </a:r>
          </a:p>
          <a:p>
            <a:endParaRPr lang="en-US" sz="2400" b="1" u="sng" dirty="0">
              <a:solidFill>
                <a:srgbClr val="000000"/>
              </a:solidFill>
              <a:latin typeface="Arial"/>
              <a:cs typeface="Arial"/>
            </a:endParaRPr>
          </a:p>
          <a:p>
            <a:r>
              <a:rPr lang="en-US" sz="2400" dirty="0" smtClean="0">
                <a:solidFill>
                  <a:srgbClr val="000000"/>
                </a:solidFill>
                <a:latin typeface="Arial"/>
                <a:cs typeface="Arial"/>
              </a:rPr>
              <a:t>Homework is generally given out by Wednesday.</a:t>
            </a:r>
          </a:p>
          <a:p>
            <a:endParaRPr lang="en-US" sz="2400" dirty="0">
              <a:solidFill>
                <a:srgbClr val="000000"/>
              </a:solidFill>
              <a:latin typeface="Arial"/>
              <a:cs typeface="Arial"/>
            </a:endParaRPr>
          </a:p>
          <a:p>
            <a:r>
              <a:rPr lang="en-US" sz="2400" dirty="0" smtClean="0">
                <a:solidFill>
                  <a:srgbClr val="000000"/>
                </a:solidFill>
                <a:latin typeface="Arial"/>
                <a:cs typeface="Arial"/>
              </a:rPr>
              <a:t>We ask that it</a:t>
            </a:r>
            <a:r>
              <a:rPr lang="en-US" sz="2400" dirty="0" smtClean="0">
                <a:solidFill>
                  <a:srgbClr val="000000"/>
                </a:solidFill>
                <a:latin typeface="Arial"/>
                <a:cs typeface="Arial"/>
              </a:rPr>
              <a:t> </a:t>
            </a:r>
            <a:r>
              <a:rPr lang="en-US" sz="2400" dirty="0" smtClean="0">
                <a:solidFill>
                  <a:srgbClr val="000000"/>
                </a:solidFill>
                <a:latin typeface="Arial"/>
                <a:cs typeface="Arial"/>
              </a:rPr>
              <a:t>be returned </a:t>
            </a:r>
            <a:r>
              <a:rPr lang="en-US" sz="2400" dirty="0" smtClean="0">
                <a:solidFill>
                  <a:srgbClr val="000000"/>
                </a:solidFill>
                <a:latin typeface="Arial"/>
                <a:cs typeface="Arial"/>
              </a:rPr>
              <a:t>by the </a:t>
            </a:r>
            <a:r>
              <a:rPr lang="en-US" sz="2400" dirty="0" smtClean="0">
                <a:solidFill>
                  <a:srgbClr val="000000"/>
                </a:solidFill>
                <a:latin typeface="Arial"/>
                <a:cs typeface="Arial"/>
              </a:rPr>
              <a:t>following Monday.  This is important so that it can be marked and new homework allocated.  Another reason for it being brought back into school promptly is that some homework will be in preparation for the following weeks classwork.</a:t>
            </a:r>
          </a:p>
          <a:p>
            <a:endParaRPr lang="en-US" sz="2400" dirty="0">
              <a:solidFill>
                <a:srgbClr val="000000"/>
              </a:solidFill>
              <a:latin typeface="Arial"/>
              <a:cs typeface="Arial"/>
            </a:endParaRPr>
          </a:p>
          <a:p>
            <a:r>
              <a:rPr lang="en-US" sz="2400" dirty="0">
                <a:solidFill>
                  <a:srgbClr val="000000"/>
                </a:solidFill>
                <a:latin typeface="Arial"/>
                <a:cs typeface="Arial"/>
              </a:rPr>
              <a:t>H</a:t>
            </a:r>
            <a:r>
              <a:rPr lang="en-US" sz="2400" dirty="0" smtClean="0">
                <a:solidFill>
                  <a:srgbClr val="000000"/>
                </a:solidFill>
                <a:latin typeface="Arial"/>
                <a:cs typeface="Arial"/>
              </a:rPr>
              <a:t>omework will consist of:</a:t>
            </a:r>
            <a:endParaRPr lang="en-US" sz="2400" dirty="0">
              <a:solidFill>
                <a:srgbClr val="000000"/>
              </a:solidFill>
              <a:latin typeface="Arial"/>
              <a:cs typeface="Arial"/>
            </a:endParaRPr>
          </a:p>
          <a:p>
            <a:r>
              <a:rPr lang="en-US" sz="2400" dirty="0" smtClean="0">
                <a:solidFill>
                  <a:srgbClr val="000000"/>
                </a:solidFill>
                <a:latin typeface="Arial"/>
                <a:cs typeface="Arial"/>
              </a:rPr>
              <a:t>Daily reading book</a:t>
            </a:r>
          </a:p>
          <a:p>
            <a:r>
              <a:rPr lang="en-US" sz="2400" dirty="0" smtClean="0">
                <a:solidFill>
                  <a:srgbClr val="000000"/>
                </a:solidFill>
                <a:latin typeface="Arial"/>
                <a:cs typeface="Arial"/>
              </a:rPr>
              <a:t>Weekly </a:t>
            </a:r>
            <a:r>
              <a:rPr lang="en-US" sz="2400" dirty="0" err="1" smtClean="0">
                <a:solidFill>
                  <a:srgbClr val="000000"/>
                </a:solidFill>
                <a:latin typeface="Arial"/>
                <a:cs typeface="Arial"/>
              </a:rPr>
              <a:t>Maths</a:t>
            </a:r>
            <a:endParaRPr lang="en-US" sz="2400" dirty="0" smtClean="0">
              <a:solidFill>
                <a:srgbClr val="000000"/>
              </a:solidFill>
              <a:latin typeface="Arial"/>
              <a:cs typeface="Arial"/>
            </a:endParaRPr>
          </a:p>
          <a:p>
            <a:r>
              <a:rPr lang="en-US" sz="2400" dirty="0" smtClean="0">
                <a:solidFill>
                  <a:srgbClr val="000000"/>
                </a:solidFill>
                <a:latin typeface="Arial"/>
                <a:cs typeface="Arial"/>
              </a:rPr>
              <a:t>Weekly spellings</a:t>
            </a:r>
          </a:p>
          <a:p>
            <a:r>
              <a:rPr lang="en-US" sz="2400" dirty="0" smtClean="0">
                <a:solidFill>
                  <a:srgbClr val="000000"/>
                </a:solidFill>
                <a:latin typeface="Arial"/>
                <a:cs typeface="Arial"/>
              </a:rPr>
              <a:t>Termly Topic </a:t>
            </a:r>
            <a:r>
              <a:rPr lang="en-US" sz="2400" dirty="0" smtClean="0">
                <a:solidFill>
                  <a:srgbClr val="000000"/>
                </a:solidFill>
                <a:latin typeface="Arial"/>
                <a:cs typeface="Arial"/>
              </a:rPr>
              <a:t>Brain </a:t>
            </a:r>
            <a:r>
              <a:rPr lang="en-US" sz="2400" dirty="0" smtClean="0">
                <a:solidFill>
                  <a:srgbClr val="000000"/>
                </a:solidFill>
                <a:latin typeface="Arial"/>
                <a:cs typeface="Arial"/>
              </a:rPr>
              <a:t>Builder</a:t>
            </a:r>
          </a:p>
          <a:p>
            <a:r>
              <a:rPr lang="en-US" sz="2400" dirty="0" smtClean="0">
                <a:solidFill>
                  <a:srgbClr val="000000"/>
                </a:solidFill>
                <a:latin typeface="Arial"/>
                <a:cs typeface="Arial"/>
              </a:rPr>
              <a:t>Phonics </a:t>
            </a:r>
            <a:r>
              <a:rPr lang="en-US" sz="2400" dirty="0" err="1" smtClean="0">
                <a:solidFill>
                  <a:srgbClr val="000000"/>
                </a:solidFill>
                <a:latin typeface="Arial"/>
                <a:cs typeface="Arial"/>
              </a:rPr>
              <a:t>practise</a:t>
            </a:r>
            <a:r>
              <a:rPr lang="en-US" sz="2400" dirty="0" smtClean="0">
                <a:solidFill>
                  <a:srgbClr val="000000"/>
                </a:solidFill>
                <a:latin typeface="Arial"/>
                <a:cs typeface="Arial"/>
              </a:rPr>
              <a:t> beginning in term 2</a:t>
            </a:r>
            <a:endParaRPr lang="en-US" sz="2400" dirty="0" smtClean="0">
              <a:solidFill>
                <a:srgbClr val="000000"/>
              </a:solidFill>
              <a:latin typeface="Arial"/>
              <a:cs typeface="Arial"/>
            </a:endParaRPr>
          </a:p>
          <a:p>
            <a:endParaRPr lang="en-US" sz="2400" dirty="0" smtClean="0">
              <a:solidFill>
                <a:srgbClr val="0000FF"/>
              </a:solidFill>
              <a:latin typeface="Arial"/>
              <a:cs typeface="Arial"/>
            </a:endParaRPr>
          </a:p>
        </p:txBody>
      </p:sp>
    </p:spTree>
    <p:extLst>
      <p:ext uri="{BB962C8B-B14F-4D97-AF65-F5344CB8AC3E}">
        <p14:creationId xmlns:p14="http://schemas.microsoft.com/office/powerpoint/2010/main" val="40771849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97781" y="220760"/>
            <a:ext cx="8674100" cy="5201424"/>
          </a:xfrm>
          <a:prstGeom prst="rect">
            <a:avLst/>
          </a:prstGeom>
          <a:noFill/>
        </p:spPr>
        <p:txBody>
          <a:bodyPr wrap="square" rtlCol="0">
            <a:spAutoFit/>
          </a:bodyPr>
          <a:lstStyle/>
          <a:p>
            <a:endParaRPr lang="en-US" sz="2400" b="1" u="sng" dirty="0" smtClean="0">
              <a:solidFill>
                <a:srgbClr val="0000FF"/>
              </a:solidFill>
              <a:latin typeface="Arial"/>
              <a:cs typeface="Arial"/>
            </a:endParaRPr>
          </a:p>
          <a:p>
            <a:r>
              <a:rPr lang="en-US" sz="3600" u="sng" dirty="0" smtClean="0">
                <a:solidFill>
                  <a:srgbClr val="000000"/>
                </a:solidFill>
                <a:latin typeface="Arial"/>
                <a:cs typeface="Arial"/>
              </a:rPr>
              <a:t>Brain Builders</a:t>
            </a:r>
          </a:p>
          <a:p>
            <a:endParaRPr lang="en-US" sz="3600" u="sng" dirty="0" smtClean="0">
              <a:solidFill>
                <a:srgbClr val="000000"/>
              </a:solidFill>
              <a:latin typeface="Arial"/>
              <a:cs typeface="Arial"/>
            </a:endParaRPr>
          </a:p>
          <a:p>
            <a:r>
              <a:rPr lang="en-US" sz="3600" dirty="0" smtClean="0">
                <a:solidFill>
                  <a:srgbClr val="000000"/>
                </a:solidFill>
                <a:latin typeface="Arial"/>
                <a:cs typeface="Arial"/>
              </a:rPr>
              <a:t>Speaking and Listening is a very important part of our Literacy Curriculum.  </a:t>
            </a:r>
          </a:p>
          <a:p>
            <a:endParaRPr lang="en-US" sz="3600" dirty="0" smtClean="0">
              <a:solidFill>
                <a:srgbClr val="000000"/>
              </a:solidFill>
              <a:latin typeface="Arial"/>
              <a:cs typeface="Arial"/>
            </a:endParaRPr>
          </a:p>
          <a:p>
            <a:r>
              <a:rPr lang="en-US" sz="3600" dirty="0" smtClean="0">
                <a:solidFill>
                  <a:srgbClr val="000000"/>
                </a:solidFill>
                <a:latin typeface="Arial"/>
                <a:cs typeface="Arial"/>
              </a:rPr>
              <a:t>Throughout the year each child will be asked to prepare a piece of work related to our class topic.  </a:t>
            </a:r>
            <a:endParaRPr lang="en-US" sz="3600" dirty="0">
              <a:solidFill>
                <a:srgbClr val="000000"/>
              </a:solidFill>
              <a:latin typeface="Arial"/>
              <a:cs typeface="Arial"/>
            </a:endParaRPr>
          </a:p>
          <a:p>
            <a:endParaRPr lang="en-US" sz="2000" dirty="0">
              <a:solidFill>
                <a:srgbClr val="0000FF"/>
              </a:solidFill>
              <a:latin typeface="Arial"/>
              <a:cs typeface="Arial"/>
            </a:endParaRPr>
          </a:p>
        </p:txBody>
      </p:sp>
      <p:pic>
        <p:nvPicPr>
          <p:cNvPr id="6" name="Picture 5"/>
          <p:cNvPicPr>
            <a:picLocks noChangeAspect="1"/>
          </p:cNvPicPr>
          <p:nvPr/>
        </p:nvPicPr>
        <p:blipFill>
          <a:blip r:embed="rId2"/>
          <a:stretch>
            <a:fillRect/>
          </a:stretch>
        </p:blipFill>
        <p:spPr>
          <a:xfrm>
            <a:off x="3387653" y="4824670"/>
            <a:ext cx="1981200" cy="1498600"/>
          </a:xfrm>
          <a:prstGeom prst="rect">
            <a:avLst/>
          </a:prstGeom>
        </p:spPr>
      </p:pic>
    </p:spTree>
    <p:extLst>
      <p:ext uri="{BB962C8B-B14F-4D97-AF65-F5344CB8AC3E}">
        <p14:creationId xmlns:p14="http://schemas.microsoft.com/office/powerpoint/2010/main" val="21083543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44500" y="655241"/>
            <a:ext cx="8394700" cy="6247865"/>
          </a:xfrm>
          <a:prstGeom prst="rect">
            <a:avLst/>
          </a:prstGeom>
        </p:spPr>
        <p:txBody>
          <a:bodyPr wrap="square">
            <a:spAutoFit/>
          </a:bodyPr>
          <a:lstStyle/>
          <a:p>
            <a:r>
              <a:rPr lang="en-US" sz="2800" b="1" u="sng" dirty="0" smtClean="0">
                <a:latin typeface="Arial"/>
                <a:cs typeface="Arial"/>
              </a:rPr>
              <a:t>Interactive Homework Activities</a:t>
            </a:r>
          </a:p>
          <a:p>
            <a:endParaRPr lang="en-US" sz="2800" dirty="0">
              <a:latin typeface="Arial"/>
              <a:cs typeface="Arial"/>
            </a:endParaRPr>
          </a:p>
          <a:p>
            <a:r>
              <a:rPr lang="en-US" sz="2800" dirty="0" smtClean="0">
                <a:latin typeface="Arial"/>
                <a:cs typeface="Arial"/>
              </a:rPr>
              <a:t>All the children have </a:t>
            </a:r>
            <a:r>
              <a:rPr lang="en-US" sz="2800" dirty="0" smtClean="0">
                <a:latin typeface="Arial"/>
                <a:cs typeface="Arial"/>
              </a:rPr>
              <a:t>a bank of reading books, </a:t>
            </a:r>
            <a:r>
              <a:rPr lang="en-US" sz="2800" dirty="0" err="1" smtClean="0">
                <a:latin typeface="Arial"/>
                <a:cs typeface="Arial"/>
              </a:rPr>
              <a:t>maths</a:t>
            </a:r>
            <a:r>
              <a:rPr lang="en-US" sz="2800" dirty="0" smtClean="0">
                <a:latin typeface="Arial"/>
                <a:cs typeface="Arial"/>
              </a:rPr>
              <a:t> </a:t>
            </a:r>
            <a:r>
              <a:rPr lang="en-US" sz="2800" dirty="0" smtClean="0">
                <a:latin typeface="Arial"/>
                <a:cs typeface="Arial"/>
              </a:rPr>
              <a:t>and grammar/punctuation activities allocated on their </a:t>
            </a:r>
            <a:r>
              <a:rPr lang="en-US" sz="2800" dirty="0" err="1" smtClean="0">
                <a:latin typeface="Arial"/>
                <a:cs typeface="Arial"/>
              </a:rPr>
              <a:t>Activelearn</a:t>
            </a:r>
            <a:r>
              <a:rPr lang="en-US" sz="2800" dirty="0" smtClean="0">
                <a:latin typeface="Arial"/>
                <a:cs typeface="Arial"/>
              </a:rPr>
              <a:t> account.  </a:t>
            </a:r>
          </a:p>
          <a:p>
            <a:endParaRPr lang="en-US" sz="2800" dirty="0">
              <a:latin typeface="Arial"/>
              <a:cs typeface="Arial"/>
            </a:endParaRPr>
          </a:p>
          <a:p>
            <a:r>
              <a:rPr lang="en-US" sz="2800" dirty="0" smtClean="0">
                <a:latin typeface="Arial"/>
                <a:cs typeface="Arial"/>
              </a:rPr>
              <a:t>This </a:t>
            </a:r>
            <a:r>
              <a:rPr lang="en-US" sz="2800" dirty="0">
                <a:latin typeface="Arial"/>
                <a:cs typeface="Arial"/>
              </a:rPr>
              <a:t>is optional </a:t>
            </a:r>
            <a:r>
              <a:rPr lang="en-US" sz="2800" dirty="0" smtClean="0">
                <a:latin typeface="Arial"/>
                <a:cs typeface="Arial"/>
              </a:rPr>
              <a:t>additional homework </a:t>
            </a:r>
            <a:r>
              <a:rPr lang="en-US" sz="2800" dirty="0">
                <a:latin typeface="Arial"/>
                <a:cs typeface="Arial"/>
              </a:rPr>
              <a:t>although</a:t>
            </a:r>
            <a:r>
              <a:rPr lang="en-US" sz="2800" dirty="0" smtClean="0">
                <a:latin typeface="Arial"/>
                <a:cs typeface="Arial"/>
              </a:rPr>
              <a:t>, albeit </a:t>
            </a:r>
            <a:r>
              <a:rPr lang="en-US" sz="2800" dirty="0">
                <a:latin typeface="Arial"/>
                <a:cs typeface="Arial"/>
              </a:rPr>
              <a:t>a very good learning/revision tool.  </a:t>
            </a:r>
            <a:endParaRPr lang="en-US" sz="2800" dirty="0" smtClean="0">
              <a:latin typeface="Arial"/>
              <a:cs typeface="Arial"/>
            </a:endParaRPr>
          </a:p>
          <a:p>
            <a:endParaRPr lang="en-US" sz="2800" dirty="0">
              <a:latin typeface="Arial"/>
              <a:cs typeface="Arial"/>
            </a:endParaRPr>
          </a:p>
          <a:p>
            <a:r>
              <a:rPr lang="en-US" sz="2800" dirty="0" smtClean="0">
                <a:latin typeface="Arial"/>
                <a:cs typeface="Arial"/>
              </a:rPr>
              <a:t>Do </a:t>
            </a:r>
            <a:r>
              <a:rPr lang="en-US" sz="2800" dirty="0">
                <a:latin typeface="Arial"/>
                <a:cs typeface="Arial"/>
              </a:rPr>
              <a:t>not worry if your child does not understand the </a:t>
            </a:r>
            <a:r>
              <a:rPr lang="en-US" sz="2800" dirty="0" smtClean="0">
                <a:latin typeface="Arial"/>
                <a:cs typeface="Arial"/>
              </a:rPr>
              <a:t>activity first time round.  </a:t>
            </a:r>
            <a:r>
              <a:rPr lang="en-US" sz="2800" dirty="0">
                <a:latin typeface="Arial"/>
                <a:cs typeface="Arial"/>
              </a:rPr>
              <a:t>We may not have covered that strand in class at that point.  Return to it at a later date</a:t>
            </a:r>
            <a:r>
              <a:rPr lang="en-US" sz="2800" dirty="0" smtClean="0">
                <a:latin typeface="Arial"/>
                <a:cs typeface="Arial"/>
              </a:rPr>
              <a:t>.</a:t>
            </a:r>
          </a:p>
          <a:p>
            <a:endParaRPr lang="en-US" dirty="0">
              <a:latin typeface="XCCW Joined 4a"/>
              <a:cs typeface="XCCW Joined 4a"/>
            </a:endParaRPr>
          </a:p>
          <a:p>
            <a:endParaRPr lang="en-US" dirty="0">
              <a:solidFill>
                <a:srgbClr val="FF6600"/>
              </a:solidFill>
              <a:latin typeface="XCCW Joined 4a"/>
              <a:cs typeface="XCCW Joined 4a"/>
            </a:endParaRPr>
          </a:p>
        </p:txBody>
      </p:sp>
    </p:spTree>
    <p:extLst>
      <p:ext uri="{BB962C8B-B14F-4D97-AF65-F5344CB8AC3E}">
        <p14:creationId xmlns:p14="http://schemas.microsoft.com/office/powerpoint/2010/main" val="31884902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374</TotalTime>
  <Words>481</Words>
  <Application>Microsoft Macintosh PowerPoint</Application>
  <PresentationFormat>On-screen Show (4:3)</PresentationFormat>
  <Paragraphs>55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Couture</vt:lpstr>
      <vt:lpstr>Welcome to Year 1 Class Meeting September </vt:lpstr>
      <vt:lpstr>Staff</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1 Class Meeting September 2017</dc:title>
  <dc:creator>Christine Clarke</dc:creator>
  <cp:lastModifiedBy>Christine Clarke</cp:lastModifiedBy>
  <cp:revision>40</cp:revision>
  <dcterms:created xsi:type="dcterms:W3CDTF">2017-08-23T08:54:27Z</dcterms:created>
  <dcterms:modified xsi:type="dcterms:W3CDTF">2019-11-18T20:47:57Z</dcterms:modified>
</cp:coreProperties>
</file>